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312"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9" r:id="rId28"/>
    <p:sldId id="282" r:id="rId29"/>
    <p:sldId id="310" r:id="rId30"/>
    <p:sldId id="283" r:id="rId31"/>
    <p:sldId id="281"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20236-6DC5-4D46-B927-2D1EBE13B44F}"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E06AE-346D-4E9E-9C32-2A15EE39B7E2}" type="slidenum">
              <a:rPr lang="tr-TR" smtClean="0"/>
              <a:t>‹#›</a:t>
            </a:fld>
            <a:endParaRPr lang="tr-TR"/>
          </a:p>
        </p:txBody>
      </p:sp>
    </p:spTree>
    <p:extLst>
      <p:ext uri="{BB962C8B-B14F-4D97-AF65-F5344CB8AC3E}">
        <p14:creationId xmlns:p14="http://schemas.microsoft.com/office/powerpoint/2010/main" val="350726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73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0CC54AC8-2E3F-4B85-8797-B0067076E5A3}"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66AC6A3-43F4-440B-AE89-5659A17236C9}"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352839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EF6E3F-A61F-43E2-9340-8144348D838F}"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41631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A2332DF-35EC-4AD1-B038-E8C4B04986E5}"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85321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C1AF8921-B6BC-4050-961B-A7B5D99257C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1C44C14D-E9E6-43B9-99E7-22BFBCC6D8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4019981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C179BD0-F41A-485E-98FD-BFB49CDD3E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7939F-0113-4BDB-8368-29C89DAD210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183672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A7AB49E0-E9CC-47C9-BD78-254D62DB355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2B04C6-72CE-4C5E-AA00-B3C9E782B24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36882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AB6B04C-2C1D-4357-AB9D-8A5E1053123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3CEA247E-16D0-4342-9398-8DB4B00C246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25382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BF0527C-4DEF-403E-A656-C4FB61624E3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73423F42-0488-475D-94D4-2A264CACCB8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12775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87F4B8EF-91E5-4A53-863E-9799D09B0B7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1DB652D-904A-4C55-B94C-92B44A29D7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273161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59A4BB-71AE-4268-9CED-B150BEDB793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9D18FC9-5225-49DF-B035-A96DC441EC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09308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54C19AC-EB8D-49DC-B151-ADABA8446D9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F6DEFD6-298C-47BA-A977-866F69FF8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54066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597A1E2-23A7-4003-8DCF-AFCEA24F5528}"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3863599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65114381-1C10-4175-8983-E9FD3F28B01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6392946-227C-490E-8D2A-21848C4079F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788510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9D3BB2-79D1-4D1D-8253-3AD6A215BB3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6388E-6C98-4BDF-870E-092F9F3186F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0051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921A4D3-FCDF-4531-9FA0-89A6820C1F2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00B8C-7493-49EC-8876-B86B5DF9581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9950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EE946BE-C889-42FA-9649-88696C93298F}"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302724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A910DF5-9D03-47F8-80F7-35CC9E6E27EC}"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 FİKRİ GELİŞTİRME / Öğr.Gör. Caner BULUT</a:t>
            </a:r>
            <a:endParaRPr lang="tr-TR"/>
          </a:p>
        </p:txBody>
      </p:sp>
      <p:sp>
        <p:nvSpPr>
          <p:cNvPr id="7" name="Slayt Numarası Yer Tutucusu 6"/>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420604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5449C1-3CC4-459B-8D14-55C6BCB25C4C}"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 FİKRİ GELİŞTİRME / Öğr.Gör. Caner BULUT</a:t>
            </a:r>
            <a:endParaRPr lang="tr-TR"/>
          </a:p>
        </p:txBody>
      </p:sp>
      <p:sp>
        <p:nvSpPr>
          <p:cNvPr id="9" name="Slayt Numarası Yer Tutucusu 8"/>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15936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30DD609-7EF8-4276-B4D1-22EFC56DF9AC}" type="datetime1">
              <a:rPr lang="tr-TR" smtClean="0"/>
              <a:t>15.04.2016</a:t>
            </a:fld>
            <a:endParaRPr lang="tr-TR"/>
          </a:p>
        </p:txBody>
      </p:sp>
      <p:sp>
        <p:nvSpPr>
          <p:cNvPr id="4" name="Altbilgi Yer Tutucusu 3"/>
          <p:cNvSpPr>
            <a:spLocks noGrp="1"/>
          </p:cNvSpPr>
          <p:nvPr>
            <p:ph type="ftr" sz="quarter" idx="11"/>
          </p:nvPr>
        </p:nvSpPr>
        <p:spPr/>
        <p:txBody>
          <a:bodyPr/>
          <a:lstStyle/>
          <a:p>
            <a:r>
              <a:rPr lang="tr-TR" smtClean="0"/>
              <a:t>GİRİŞİMCİ FİKRİ GELİŞTİRME / Öğr.Gör. Caner BULUT</a:t>
            </a:r>
            <a:endParaRPr lang="tr-TR"/>
          </a:p>
        </p:txBody>
      </p:sp>
      <p:sp>
        <p:nvSpPr>
          <p:cNvPr id="5" name="Slayt Numarası Yer Tutucusu 4"/>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9741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EA301C7-692F-4873-8CBF-0F8628C0E03E}" type="datetime1">
              <a:rPr lang="tr-TR" smtClean="0"/>
              <a:t>15.04.2016</a:t>
            </a:fld>
            <a:endParaRPr lang="tr-TR"/>
          </a:p>
        </p:txBody>
      </p:sp>
      <p:sp>
        <p:nvSpPr>
          <p:cNvPr id="3" name="Altbilgi Yer Tutucusu 2"/>
          <p:cNvSpPr>
            <a:spLocks noGrp="1"/>
          </p:cNvSpPr>
          <p:nvPr>
            <p:ph type="ftr" sz="quarter" idx="11"/>
          </p:nvPr>
        </p:nvSpPr>
        <p:spPr/>
        <p:txBody>
          <a:bodyPr/>
          <a:lstStyle/>
          <a:p>
            <a:r>
              <a:rPr lang="tr-TR" smtClean="0"/>
              <a:t>GİRİŞİMCİ FİKRİ GELİŞTİRME / Öğr.Gör. Caner BULUT</a:t>
            </a:r>
            <a:endParaRPr lang="tr-TR"/>
          </a:p>
        </p:txBody>
      </p:sp>
      <p:sp>
        <p:nvSpPr>
          <p:cNvPr id="4" name="Slayt Numarası Yer Tutucusu 3"/>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220467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BE55B76-A037-4FEA-9DEB-9C387374B6D2}"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 FİKRİ GELİŞTİRME / Öğr.Gör. Caner BULUT</a:t>
            </a:r>
            <a:endParaRPr lang="tr-TR"/>
          </a:p>
        </p:txBody>
      </p:sp>
      <p:sp>
        <p:nvSpPr>
          <p:cNvPr id="7" name="Slayt Numarası Yer Tutucusu 6"/>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25299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CD1AFA9-2682-4B87-84B7-7546D882D4B1}"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 FİKRİ GELİŞTİRME / Öğr.Gör. Caner BULUT</a:t>
            </a:r>
            <a:endParaRPr lang="tr-TR"/>
          </a:p>
        </p:txBody>
      </p:sp>
      <p:sp>
        <p:nvSpPr>
          <p:cNvPr id="7" name="Slayt Numarası Yer Tutucusu 6"/>
          <p:cNvSpPr>
            <a:spLocks noGrp="1"/>
          </p:cNvSpPr>
          <p:nvPr>
            <p:ph type="sldNum" sz="quarter" idx="12"/>
          </p:nvPr>
        </p:nvSpPr>
        <p:spPr/>
        <p:txBody>
          <a:bodyPr/>
          <a:lstStyle/>
          <a:p>
            <a:fld id="{4BA24F25-BECF-462F-BA1A-C11391AE63D1}" type="slidenum">
              <a:rPr lang="tr-TR" smtClean="0"/>
              <a:t>‹#›</a:t>
            </a:fld>
            <a:endParaRPr lang="tr-TR"/>
          </a:p>
        </p:txBody>
      </p:sp>
    </p:spTree>
    <p:extLst>
      <p:ext uri="{BB962C8B-B14F-4D97-AF65-F5344CB8AC3E}">
        <p14:creationId xmlns:p14="http://schemas.microsoft.com/office/powerpoint/2010/main" val="270604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AE945-4E87-4C8D-8EA1-AD66B37F1A3B}" type="datetime1">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GİRİŞİMCİ FİKRİ GELİŞTİRME / Öğr.Gör. Caner BULUT</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24F25-BECF-462F-BA1A-C11391AE63D1}" type="slidenum">
              <a:rPr lang="tr-TR" smtClean="0"/>
              <a:t>‹#›</a:t>
            </a:fld>
            <a:endParaRPr lang="tr-TR"/>
          </a:p>
        </p:txBody>
      </p:sp>
    </p:spTree>
    <p:extLst>
      <p:ext uri="{BB962C8B-B14F-4D97-AF65-F5344CB8AC3E}">
        <p14:creationId xmlns:p14="http://schemas.microsoft.com/office/powerpoint/2010/main" val="33721427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E5858EFE-63CA-481E-8253-FE27B5F5B18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69E18B00-3704-4A3C-8761-07ABA6EBEF5C}"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83892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662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6635" name="Metin kutusu 4"/>
          <p:cNvSpPr txBox="1">
            <a:spLocks noChangeArrowheads="1"/>
          </p:cNvSpPr>
          <p:nvPr/>
        </p:nvSpPr>
        <p:spPr bwMode="auto">
          <a:xfrm>
            <a:off x="2744102" y="2768600"/>
            <a:ext cx="38843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MESLEKİ GELİŞİM</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(GİRİŞİMCİ FİKRİ GELİŞTİRME</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Caner </a:t>
            </a:r>
            <a:r>
              <a:rPr lang="tr-TR" altLang="tr-TR" sz="1800" b="1" dirty="0" smtClean="0">
                <a:solidFill>
                  <a:prstClr val="black"/>
                </a:solidFill>
                <a:latin typeface="Times New Roman" pitchFamily="18" charset="0"/>
                <a:cs typeface="Times New Roman" pitchFamily="18" charset="0"/>
              </a:rPr>
              <a:t>BULUT</a:t>
            </a:r>
            <a:endParaRPr lang="tr-TR" altLang="tr-TR" sz="1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4258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PAZARLAMA PLANI / Reklam Stratejileri Belirleme</a:t>
            </a:r>
            <a:endParaRPr lang="tr-TR" sz="3200" dirty="0"/>
          </a:p>
        </p:txBody>
      </p:sp>
      <p:sp>
        <p:nvSpPr>
          <p:cNvPr id="4" name="İçerik Yer Tutucusu 3"/>
          <p:cNvSpPr>
            <a:spLocks noGrp="1"/>
          </p:cNvSpPr>
          <p:nvPr>
            <p:ph idx="1"/>
          </p:nvPr>
        </p:nvSpPr>
        <p:spPr/>
        <p:txBody>
          <a:bodyPr>
            <a:normAutofit/>
          </a:bodyPr>
          <a:lstStyle/>
          <a:p>
            <a:pPr marL="0" indent="0" algn="just">
              <a:buNone/>
            </a:pPr>
            <a:r>
              <a:rPr lang="tr-TR" sz="2800" dirty="0"/>
              <a:t>Reklam stratejisi hazırlanırken etkili olan faktörler</a:t>
            </a:r>
            <a:r>
              <a:rPr lang="tr-TR" sz="2800" b="1" dirty="0"/>
              <a:t>: </a:t>
            </a:r>
            <a:endParaRPr lang="tr-TR" sz="2800" dirty="0"/>
          </a:p>
          <a:p>
            <a:pPr algn="just"/>
            <a:r>
              <a:rPr lang="tr-TR" sz="2800" dirty="0" smtClean="0"/>
              <a:t> </a:t>
            </a:r>
            <a:r>
              <a:rPr lang="tr-TR" sz="2800" dirty="0"/>
              <a:t>Geçmişteki tecrübeler </a:t>
            </a:r>
          </a:p>
          <a:p>
            <a:pPr algn="just"/>
            <a:r>
              <a:rPr lang="tr-TR" sz="2800" dirty="0" smtClean="0"/>
              <a:t> </a:t>
            </a:r>
            <a:r>
              <a:rPr lang="tr-TR" sz="2800" dirty="0"/>
              <a:t>Fiyat </a:t>
            </a:r>
          </a:p>
          <a:p>
            <a:pPr algn="just"/>
            <a:r>
              <a:rPr lang="tr-TR" sz="2800" dirty="0" smtClean="0"/>
              <a:t> </a:t>
            </a:r>
            <a:r>
              <a:rPr lang="tr-TR" sz="2800" dirty="0"/>
              <a:t>İçinde bulunan durum </a:t>
            </a:r>
          </a:p>
          <a:p>
            <a:pPr algn="just"/>
            <a:r>
              <a:rPr lang="tr-TR" sz="2800" dirty="0" smtClean="0"/>
              <a:t> </a:t>
            </a:r>
            <a:r>
              <a:rPr lang="tr-TR" sz="2800" dirty="0"/>
              <a:t>Ürün veya hizmetin taşıdığı önem </a:t>
            </a:r>
          </a:p>
          <a:p>
            <a:pPr algn="just"/>
            <a:r>
              <a:rPr lang="tr-TR" sz="2800" dirty="0" smtClean="0"/>
              <a:t> </a:t>
            </a:r>
            <a:r>
              <a:rPr lang="tr-TR" sz="2800" dirty="0"/>
              <a:t>Ürün veya hizmetin farklılığı </a:t>
            </a:r>
          </a:p>
          <a:p>
            <a:pPr algn="just"/>
            <a:endParaRPr lang="tr-TR" sz="2800" dirty="0"/>
          </a:p>
        </p:txBody>
      </p:sp>
      <p:sp>
        <p:nvSpPr>
          <p:cNvPr id="6" name="Veri Yer Tutucusu 5"/>
          <p:cNvSpPr>
            <a:spLocks noGrp="1"/>
          </p:cNvSpPr>
          <p:nvPr>
            <p:ph type="dt" sz="half" idx="10"/>
          </p:nvPr>
        </p:nvSpPr>
        <p:spPr/>
        <p:txBody>
          <a:bodyPr/>
          <a:lstStyle/>
          <a:p>
            <a:fld id="{ECFE04E1-7069-4CBB-A3B0-0875887AACF3}"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10</a:t>
            </a:fld>
            <a:endParaRPr lang="tr-TR"/>
          </a:p>
        </p:txBody>
      </p:sp>
    </p:spTree>
    <p:extLst>
      <p:ext uri="{BB962C8B-B14F-4D97-AF65-F5344CB8AC3E}">
        <p14:creationId xmlns:p14="http://schemas.microsoft.com/office/powerpoint/2010/main" val="1417011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PAZARLAMA PLANI / Reklam Stratejileri Belirleme</a:t>
            </a:r>
            <a:endParaRPr lang="tr-TR" sz="3200" dirty="0"/>
          </a:p>
        </p:txBody>
      </p:sp>
      <p:sp>
        <p:nvSpPr>
          <p:cNvPr id="3" name="İçerik Yer Tutucusu 2"/>
          <p:cNvSpPr>
            <a:spLocks noGrp="1"/>
          </p:cNvSpPr>
          <p:nvPr>
            <p:ph sz="half" idx="1"/>
          </p:nvPr>
        </p:nvSpPr>
        <p:spPr>
          <a:xfrm>
            <a:off x="539552" y="1628800"/>
            <a:ext cx="4038600" cy="4525963"/>
          </a:xfrm>
        </p:spPr>
        <p:txBody>
          <a:bodyPr/>
          <a:lstStyle/>
          <a:p>
            <a:pPr marL="0" indent="0" algn="just">
              <a:buNone/>
            </a:pPr>
            <a:endParaRPr lang="tr-TR" b="1" dirty="0" smtClean="0"/>
          </a:p>
          <a:p>
            <a:pPr marL="0" indent="0" algn="just">
              <a:buNone/>
            </a:pPr>
            <a:endParaRPr lang="tr-TR" b="1" dirty="0"/>
          </a:p>
          <a:p>
            <a:pPr marL="0" indent="0" algn="just">
              <a:buNone/>
            </a:pPr>
            <a:endParaRPr lang="tr-TR" b="1" dirty="0" smtClean="0"/>
          </a:p>
          <a:p>
            <a:pPr marL="0" indent="0" algn="just">
              <a:buNone/>
            </a:pPr>
            <a:r>
              <a:rPr lang="tr-TR" b="1" dirty="0" smtClean="0"/>
              <a:t>Reklamlardan </a:t>
            </a:r>
            <a:r>
              <a:rPr lang="tr-TR" b="1" dirty="0"/>
              <a:t>etkilendiğinizde o ürünü daha kolay satın alırsınız. </a:t>
            </a:r>
            <a:endParaRPr lang="tr-TR"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132856"/>
            <a:ext cx="40386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Veri Yer Tutucusu 5"/>
          <p:cNvSpPr>
            <a:spLocks noGrp="1"/>
          </p:cNvSpPr>
          <p:nvPr>
            <p:ph type="dt" sz="half" idx="10"/>
          </p:nvPr>
        </p:nvSpPr>
        <p:spPr/>
        <p:txBody>
          <a:bodyPr/>
          <a:lstStyle/>
          <a:p>
            <a:fld id="{253D877D-10BE-4655-8A37-A745A6522477}"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11</a:t>
            </a:fld>
            <a:endParaRPr lang="tr-TR"/>
          </a:p>
        </p:txBody>
      </p:sp>
    </p:spTree>
    <p:extLst>
      <p:ext uri="{BB962C8B-B14F-4D97-AF65-F5344CB8AC3E}">
        <p14:creationId xmlns:p14="http://schemas.microsoft.com/office/powerpoint/2010/main" val="1891097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PAZARLAMA PLANI / Rakipleri </a:t>
            </a:r>
            <a:r>
              <a:rPr lang="tr-TR" sz="3200" b="1" dirty="0"/>
              <a:t>Analiz Etme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Pazara yeni giren bir girişimci, kendi kaynakları ile birlikte rakipleri ve yapısını da dikkate alarak kendisine bir hedef pazar belirlemelidir. İşletmenin kaynaklarını yönlendireceği hedef pazar, işletme kaynakları yetersiz veya rekabet şiddetli ise daha dikkatlice düzenlemelidir.</a:t>
            </a:r>
          </a:p>
        </p:txBody>
      </p:sp>
      <p:sp>
        <p:nvSpPr>
          <p:cNvPr id="5" name="Veri Yer Tutucusu 4"/>
          <p:cNvSpPr>
            <a:spLocks noGrp="1"/>
          </p:cNvSpPr>
          <p:nvPr>
            <p:ph type="dt" sz="half" idx="10"/>
          </p:nvPr>
        </p:nvSpPr>
        <p:spPr/>
        <p:txBody>
          <a:bodyPr/>
          <a:lstStyle/>
          <a:p>
            <a:fld id="{5D44866D-5236-4F97-BDF0-08C077697FB5}"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 FİKRİ GELİŞTİRME / Öğr.Gör. Caner BULUT</a:t>
            </a:r>
            <a:endParaRPr lang="tr-TR"/>
          </a:p>
        </p:txBody>
      </p:sp>
      <p:sp>
        <p:nvSpPr>
          <p:cNvPr id="7" name="Slayt Numarası Yer Tutucusu 6"/>
          <p:cNvSpPr>
            <a:spLocks noGrp="1"/>
          </p:cNvSpPr>
          <p:nvPr>
            <p:ph type="sldNum" sz="quarter" idx="12"/>
          </p:nvPr>
        </p:nvSpPr>
        <p:spPr/>
        <p:txBody>
          <a:bodyPr/>
          <a:lstStyle/>
          <a:p>
            <a:fld id="{4BA24F25-BECF-462F-BA1A-C11391AE63D1}" type="slidenum">
              <a:rPr lang="tr-TR" smtClean="0"/>
              <a:t>12</a:t>
            </a:fld>
            <a:endParaRPr lang="tr-TR"/>
          </a:p>
        </p:txBody>
      </p:sp>
    </p:spTree>
    <p:extLst>
      <p:ext uri="{BB962C8B-B14F-4D97-AF65-F5344CB8AC3E}">
        <p14:creationId xmlns:p14="http://schemas.microsoft.com/office/powerpoint/2010/main" val="2655068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PAZARLAMA PLANI / Pazarlama </a:t>
            </a:r>
            <a:r>
              <a:rPr lang="tr-TR" sz="3200" b="1" dirty="0"/>
              <a:t>Maliyetlerini Hesaplama</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Pazarlama muhasebesi; pazarlamayla ilgili bilgilerin toplanması, çalışanlara iletilmesi, pazarlama, satış ve dağıtım maliyetlerinin hesaplanmasında kullanılmaktadır. Müşterinin yararı, markanın oluşturulması, değerinin artırılması ve korunması, rekabete yönelik fiyatlama gibi konularla ilgilenen muhasebedir.</a:t>
            </a:r>
          </a:p>
        </p:txBody>
      </p:sp>
      <p:sp>
        <p:nvSpPr>
          <p:cNvPr id="4" name="Veri Yer Tutucusu 3"/>
          <p:cNvSpPr>
            <a:spLocks noGrp="1"/>
          </p:cNvSpPr>
          <p:nvPr>
            <p:ph type="dt" sz="half" idx="10"/>
          </p:nvPr>
        </p:nvSpPr>
        <p:spPr/>
        <p:txBody>
          <a:bodyPr/>
          <a:lstStyle/>
          <a:p>
            <a:fld id="{877129F7-325A-47E3-B591-F1D6B54E49C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13</a:t>
            </a:fld>
            <a:endParaRPr lang="tr-TR"/>
          </a:p>
        </p:txBody>
      </p:sp>
    </p:spTree>
    <p:extLst>
      <p:ext uri="{BB962C8B-B14F-4D97-AF65-F5344CB8AC3E}">
        <p14:creationId xmlns:p14="http://schemas.microsoft.com/office/powerpoint/2010/main" val="2901579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PAZARLAMA PLANI / Pazarlama Maliyetlerini Hesaplama</a:t>
            </a:r>
            <a:endParaRPr lang="tr-TR" sz="3200" dirty="0"/>
          </a:p>
        </p:txBody>
      </p:sp>
      <p:sp>
        <p:nvSpPr>
          <p:cNvPr id="3" name="İçerik Yer Tutucusu 2"/>
          <p:cNvSpPr>
            <a:spLocks noGrp="1"/>
          </p:cNvSpPr>
          <p:nvPr>
            <p:ph idx="1"/>
          </p:nvPr>
        </p:nvSpPr>
        <p:spPr>
          <a:xfrm>
            <a:off x="467544" y="1484784"/>
            <a:ext cx="8229600" cy="4525963"/>
          </a:xfrm>
        </p:spPr>
        <p:txBody>
          <a:bodyPr>
            <a:noAutofit/>
          </a:bodyPr>
          <a:lstStyle/>
          <a:p>
            <a:pPr marL="0" indent="0" algn="just">
              <a:buNone/>
            </a:pPr>
            <a:r>
              <a:rPr lang="tr-TR" sz="2800" dirty="0"/>
              <a:t>Pazarlama muhasebesi kavramı, genel olarak pazarlamada geçerli ve kaliteli karar almada muhasebenin kullanımı anlamına da gelmektedir. Maliyet muhasebesi pazarlama, satış ve dağıtımla ilgili kararların sağlam esaslara dayandırılmasına yönelik bir araç olarak kullanılmaktadır. Maliyet muhasebesi daha çok işletme içi süreçler ve ürün maliyeti üzerinde yoğunlaşırken pazarlama muhasebesi pazarlama ile ilgili maliyet bilgilerinin sağlanması, hazır bulundurulması ve çeşitli pazarlama kararlarının başarı denetimi için uygun olup olmadığını araştırmaktadır.</a:t>
            </a:r>
          </a:p>
        </p:txBody>
      </p:sp>
      <p:sp>
        <p:nvSpPr>
          <p:cNvPr id="4" name="Veri Yer Tutucusu 3"/>
          <p:cNvSpPr>
            <a:spLocks noGrp="1"/>
          </p:cNvSpPr>
          <p:nvPr>
            <p:ph type="dt" sz="half" idx="10"/>
          </p:nvPr>
        </p:nvSpPr>
        <p:spPr/>
        <p:txBody>
          <a:bodyPr/>
          <a:lstStyle/>
          <a:p>
            <a:fld id="{4876EA76-7C86-4B1E-AE2A-29CC647C9C8C}"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14</a:t>
            </a:fld>
            <a:endParaRPr lang="tr-TR"/>
          </a:p>
        </p:txBody>
      </p:sp>
    </p:spTree>
    <p:extLst>
      <p:ext uri="{BB962C8B-B14F-4D97-AF65-F5344CB8AC3E}">
        <p14:creationId xmlns:p14="http://schemas.microsoft.com/office/powerpoint/2010/main" val="3143844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t>2.ÜRETİM/HİZMET PLANI </a:t>
            </a:r>
          </a:p>
        </p:txBody>
      </p:sp>
      <p:sp>
        <p:nvSpPr>
          <p:cNvPr id="6" name="Veri Yer Tutucusu 5"/>
          <p:cNvSpPr>
            <a:spLocks noGrp="1"/>
          </p:cNvSpPr>
          <p:nvPr>
            <p:ph type="dt" sz="half" idx="10"/>
          </p:nvPr>
        </p:nvSpPr>
        <p:spPr/>
        <p:txBody>
          <a:bodyPr/>
          <a:lstStyle/>
          <a:p>
            <a:fld id="{795A62C8-0D5D-49F2-B5CE-92594265A80B}"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15</a:t>
            </a:fld>
            <a:endParaRPr lang="tr-TR"/>
          </a:p>
        </p:txBody>
      </p:sp>
    </p:spTree>
    <p:extLst>
      <p:ext uri="{BB962C8B-B14F-4D97-AF65-F5344CB8AC3E}">
        <p14:creationId xmlns:p14="http://schemas.microsoft.com/office/powerpoint/2010/main" val="1090841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2.ÜRETİM/HİZMET PLANI </a:t>
            </a:r>
            <a:endParaRPr lang="tr-TR" sz="3200" b="1" dirty="0"/>
          </a:p>
        </p:txBody>
      </p:sp>
      <p:sp>
        <p:nvSpPr>
          <p:cNvPr id="5" name="İçerik Yer Tutucusu 4"/>
          <p:cNvSpPr>
            <a:spLocks noGrp="1"/>
          </p:cNvSpPr>
          <p:nvPr>
            <p:ph idx="1"/>
          </p:nvPr>
        </p:nvSpPr>
        <p:spPr/>
        <p:txBody>
          <a:bodyPr>
            <a:normAutofit/>
          </a:bodyPr>
          <a:lstStyle/>
          <a:p>
            <a:pPr marL="0" indent="0" algn="just">
              <a:buNone/>
            </a:pPr>
            <a:r>
              <a:rPr lang="tr-TR" sz="2800" b="1" dirty="0"/>
              <a:t>Üretim, </a:t>
            </a:r>
            <a:r>
              <a:rPr lang="tr-TR" sz="2800" dirty="0"/>
              <a:t>insanların ihtiyaçlarını karşılayacak mal ve hizmetlerin iş gücü, araç ve gereçler kullanılarak ortaya çıkarılmasına denir. Bu mal ve hizmetlerin üretimi çeşitli faaliyetler ve belirli fedakârlıkları beraberinde getirmektedir. </a:t>
            </a:r>
          </a:p>
        </p:txBody>
      </p:sp>
      <p:sp>
        <p:nvSpPr>
          <p:cNvPr id="6" name="Veri Yer Tutucusu 5"/>
          <p:cNvSpPr>
            <a:spLocks noGrp="1"/>
          </p:cNvSpPr>
          <p:nvPr>
            <p:ph type="dt" sz="half" idx="10"/>
          </p:nvPr>
        </p:nvSpPr>
        <p:spPr/>
        <p:txBody>
          <a:bodyPr/>
          <a:lstStyle/>
          <a:p>
            <a:fld id="{7B649683-393A-4F70-BDF0-5768EC846DEA}"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16</a:t>
            </a:fld>
            <a:endParaRPr lang="tr-TR"/>
          </a:p>
        </p:txBody>
      </p:sp>
    </p:spTree>
    <p:extLst>
      <p:ext uri="{BB962C8B-B14F-4D97-AF65-F5344CB8AC3E}">
        <p14:creationId xmlns:p14="http://schemas.microsoft.com/office/powerpoint/2010/main" val="2475943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normAutofit/>
          </a:bodyPr>
          <a:lstStyle/>
          <a:p>
            <a:r>
              <a:rPr lang="tr-TR" sz="3200" b="1" dirty="0" smtClean="0"/>
              <a:t>2.ÜRETİM/HİZMET PLANI </a:t>
            </a:r>
            <a:endParaRPr lang="tr-TR" sz="3200" b="1" dirty="0"/>
          </a:p>
        </p:txBody>
      </p:sp>
      <p:sp>
        <p:nvSpPr>
          <p:cNvPr id="3" name="İçerik Yer Tutucusu 2"/>
          <p:cNvSpPr>
            <a:spLocks noGrp="1"/>
          </p:cNvSpPr>
          <p:nvPr>
            <p:ph idx="1"/>
          </p:nvPr>
        </p:nvSpPr>
        <p:spPr/>
        <p:txBody>
          <a:bodyPr>
            <a:normAutofit/>
          </a:bodyPr>
          <a:lstStyle/>
          <a:p>
            <a:pPr marL="0" indent="0" algn="just">
              <a:buNone/>
            </a:pPr>
            <a:r>
              <a:rPr lang="tr-TR" sz="2800" b="1" i="1" dirty="0"/>
              <a:t>Üretimin amacı</a:t>
            </a:r>
            <a:r>
              <a:rPr lang="tr-TR" sz="2800" dirty="0"/>
              <a:t>, insanların ihtiyaç duydukları mal veya hizmetleri karşılamaktır. Üretim faaliyetlerinde bulunabilmek için üretim faktörlerinin en uygun şekilde bir araya getirilmesi gerekmektedir. </a:t>
            </a:r>
          </a:p>
        </p:txBody>
      </p:sp>
      <p:sp>
        <p:nvSpPr>
          <p:cNvPr id="4" name="Veri Yer Tutucusu 3"/>
          <p:cNvSpPr>
            <a:spLocks noGrp="1"/>
          </p:cNvSpPr>
          <p:nvPr>
            <p:ph type="dt" sz="half" idx="10"/>
          </p:nvPr>
        </p:nvSpPr>
        <p:spPr/>
        <p:txBody>
          <a:bodyPr/>
          <a:lstStyle/>
          <a:p>
            <a:fld id="{551FE272-E83A-4654-A6B0-99076F4C63B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17</a:t>
            </a:fld>
            <a:endParaRPr lang="tr-TR"/>
          </a:p>
        </p:txBody>
      </p:sp>
    </p:spTree>
    <p:extLst>
      <p:ext uri="{BB962C8B-B14F-4D97-AF65-F5344CB8AC3E}">
        <p14:creationId xmlns:p14="http://schemas.microsoft.com/office/powerpoint/2010/main" val="9648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2.ÜRETİM/HİZMET PLANI </a:t>
            </a:r>
            <a:endParaRPr lang="tr-TR" sz="3200" b="1" dirty="0"/>
          </a:p>
        </p:txBody>
      </p:sp>
      <p:sp>
        <p:nvSpPr>
          <p:cNvPr id="3" name="İçerik Yer Tutucusu 2"/>
          <p:cNvSpPr>
            <a:spLocks noGrp="1"/>
          </p:cNvSpPr>
          <p:nvPr>
            <p:ph idx="1"/>
          </p:nvPr>
        </p:nvSpPr>
        <p:spPr/>
        <p:txBody>
          <a:bodyPr>
            <a:noAutofit/>
          </a:bodyPr>
          <a:lstStyle/>
          <a:p>
            <a:pPr algn="just"/>
            <a:endParaRPr lang="tr-TR" sz="2800" dirty="0"/>
          </a:p>
          <a:p>
            <a:pPr algn="just">
              <a:buFont typeface="Wingdings" pitchFamily="2" charset="2"/>
              <a:buChar char="Ø"/>
            </a:pPr>
            <a:r>
              <a:rPr lang="tr-TR" sz="2800" b="1" dirty="0"/>
              <a:t>Üretim çeşitleri: </a:t>
            </a:r>
            <a:endParaRPr lang="tr-TR" sz="2800" dirty="0"/>
          </a:p>
          <a:p>
            <a:pPr algn="just"/>
            <a:r>
              <a:rPr lang="tr-TR" sz="2800" dirty="0" smtClean="0"/>
              <a:t> </a:t>
            </a:r>
            <a:r>
              <a:rPr lang="tr-TR" sz="2800" dirty="0"/>
              <a:t>Siparişe göre üretim </a:t>
            </a:r>
          </a:p>
          <a:p>
            <a:pPr algn="just"/>
            <a:r>
              <a:rPr lang="tr-TR" sz="2800" dirty="0" smtClean="0"/>
              <a:t> </a:t>
            </a:r>
            <a:r>
              <a:rPr lang="tr-TR" sz="2800" dirty="0"/>
              <a:t>Seri üretim </a:t>
            </a:r>
          </a:p>
          <a:p>
            <a:pPr algn="just"/>
            <a:r>
              <a:rPr lang="tr-TR" sz="2800" dirty="0" smtClean="0"/>
              <a:t> </a:t>
            </a:r>
            <a:r>
              <a:rPr lang="tr-TR" sz="2800" dirty="0"/>
              <a:t>Devamlı üretim </a:t>
            </a:r>
          </a:p>
          <a:p>
            <a:pPr algn="just"/>
            <a:r>
              <a:rPr lang="tr-TR" sz="2800" dirty="0" smtClean="0"/>
              <a:t> </a:t>
            </a:r>
            <a:r>
              <a:rPr lang="tr-TR" sz="2800" dirty="0"/>
              <a:t>Aralıklı üretim </a:t>
            </a:r>
          </a:p>
          <a:p>
            <a:pPr algn="just"/>
            <a:r>
              <a:rPr lang="tr-TR" sz="2800" dirty="0" smtClean="0"/>
              <a:t> </a:t>
            </a:r>
            <a:r>
              <a:rPr lang="tr-TR" sz="2800" dirty="0"/>
              <a:t>Karışık üretim </a:t>
            </a:r>
          </a:p>
          <a:p>
            <a:pPr algn="just"/>
            <a:r>
              <a:rPr lang="tr-TR" sz="2800" dirty="0" smtClean="0"/>
              <a:t> </a:t>
            </a:r>
            <a:r>
              <a:rPr lang="tr-TR" sz="2800" dirty="0"/>
              <a:t>Hizmet üretimi </a:t>
            </a:r>
          </a:p>
          <a:p>
            <a:pPr algn="just"/>
            <a:endParaRPr lang="tr-TR" sz="2800" dirty="0"/>
          </a:p>
        </p:txBody>
      </p:sp>
      <p:sp>
        <p:nvSpPr>
          <p:cNvPr id="4" name="Veri Yer Tutucusu 3"/>
          <p:cNvSpPr>
            <a:spLocks noGrp="1"/>
          </p:cNvSpPr>
          <p:nvPr>
            <p:ph type="dt" sz="half" idx="10"/>
          </p:nvPr>
        </p:nvSpPr>
        <p:spPr/>
        <p:txBody>
          <a:bodyPr/>
          <a:lstStyle/>
          <a:p>
            <a:fld id="{277923FA-8D1E-4BD9-8F92-D4269EC7369D}"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18</a:t>
            </a:fld>
            <a:endParaRPr lang="tr-TR"/>
          </a:p>
        </p:txBody>
      </p:sp>
    </p:spTree>
    <p:extLst>
      <p:ext uri="{BB962C8B-B14F-4D97-AF65-F5344CB8AC3E}">
        <p14:creationId xmlns:p14="http://schemas.microsoft.com/office/powerpoint/2010/main" val="3812735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2.ÜRETİM/HİZMET PLANI / Üretim </a:t>
            </a:r>
            <a:r>
              <a:rPr lang="tr-TR" sz="3200" b="1" dirty="0"/>
              <a:t>Süreçleri ve İş Analizleri </a:t>
            </a:r>
          </a:p>
        </p:txBody>
      </p:sp>
      <p:sp>
        <p:nvSpPr>
          <p:cNvPr id="3" name="İçerik Yer Tutucusu 2"/>
          <p:cNvSpPr>
            <a:spLocks noGrp="1"/>
          </p:cNvSpPr>
          <p:nvPr>
            <p:ph idx="1"/>
          </p:nvPr>
        </p:nvSpPr>
        <p:spPr/>
        <p:txBody>
          <a:bodyPr>
            <a:normAutofit/>
          </a:bodyPr>
          <a:lstStyle/>
          <a:p>
            <a:pPr marL="0" indent="0" algn="just">
              <a:buNone/>
            </a:pPr>
            <a:r>
              <a:rPr lang="tr-TR" sz="2800" dirty="0"/>
              <a:t>Süreçler genelde aşağıdaki özelliklere sahiptir: </a:t>
            </a:r>
          </a:p>
          <a:p>
            <a:pPr algn="just"/>
            <a:r>
              <a:rPr lang="tr-TR" sz="2800" dirty="0" smtClean="0"/>
              <a:t> </a:t>
            </a:r>
            <a:r>
              <a:rPr lang="tr-TR" sz="2800" dirty="0"/>
              <a:t>Süreçler, tanımlanabilir özelliğe sahiptir (Süreçlerin temel unsurlarının açıklanabilmesidir.). </a:t>
            </a:r>
          </a:p>
          <a:p>
            <a:pPr algn="just"/>
            <a:r>
              <a:rPr lang="tr-TR" sz="2800" dirty="0" smtClean="0"/>
              <a:t> </a:t>
            </a:r>
            <a:r>
              <a:rPr lang="tr-TR" sz="2800" dirty="0"/>
              <a:t>Süreçler, ölçülebilir özelliğe sahiptir. </a:t>
            </a:r>
          </a:p>
          <a:p>
            <a:pPr algn="just"/>
            <a:r>
              <a:rPr lang="tr-TR" sz="2800" dirty="0" smtClean="0"/>
              <a:t> </a:t>
            </a:r>
            <a:r>
              <a:rPr lang="tr-TR" sz="2800" dirty="0"/>
              <a:t>Süreçler, yinelenme özelliğine sahiptir. </a:t>
            </a:r>
          </a:p>
          <a:p>
            <a:pPr algn="just"/>
            <a:r>
              <a:rPr lang="tr-TR" sz="2800" dirty="0" smtClean="0"/>
              <a:t> </a:t>
            </a:r>
            <a:r>
              <a:rPr lang="tr-TR" sz="2800" dirty="0"/>
              <a:t>Süreçler, kontrol edilebilme özelliğine sahiptir. </a:t>
            </a:r>
          </a:p>
          <a:p>
            <a:pPr algn="just"/>
            <a:r>
              <a:rPr lang="tr-TR" sz="2800" dirty="0" smtClean="0"/>
              <a:t> </a:t>
            </a:r>
            <a:r>
              <a:rPr lang="tr-TR" sz="2800" dirty="0"/>
              <a:t>Süreçler, katma değer yaratma özelliğine sahiptir. </a:t>
            </a:r>
          </a:p>
          <a:p>
            <a:pPr algn="just"/>
            <a:endParaRPr lang="tr-TR" sz="2800" dirty="0"/>
          </a:p>
        </p:txBody>
      </p:sp>
      <p:sp>
        <p:nvSpPr>
          <p:cNvPr id="4" name="Veri Yer Tutucusu 3"/>
          <p:cNvSpPr>
            <a:spLocks noGrp="1"/>
          </p:cNvSpPr>
          <p:nvPr>
            <p:ph type="dt" sz="half" idx="10"/>
          </p:nvPr>
        </p:nvSpPr>
        <p:spPr/>
        <p:txBody>
          <a:bodyPr/>
          <a:lstStyle/>
          <a:p>
            <a:fld id="{D3FBD8C6-EB95-4922-B56D-64D64E7725A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19</a:t>
            </a:fld>
            <a:endParaRPr lang="tr-TR"/>
          </a:p>
        </p:txBody>
      </p:sp>
    </p:spTree>
    <p:extLst>
      <p:ext uri="{BB962C8B-B14F-4D97-AF65-F5344CB8AC3E}">
        <p14:creationId xmlns:p14="http://schemas.microsoft.com/office/powerpoint/2010/main" val="3634043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tr-TR" dirty="0"/>
              <a:t/>
            </a:r>
            <a:br>
              <a:rPr lang="tr-TR" dirty="0"/>
            </a:br>
            <a:r>
              <a:rPr lang="tr-TR" dirty="0"/>
              <a:t> </a:t>
            </a:r>
            <a:r>
              <a:rPr lang="tr-TR" b="1" dirty="0"/>
              <a:t>GİRİŞİMCİ FİKRİ GELİŞTİRME </a:t>
            </a:r>
            <a:endParaRPr lang="tr-TR" dirty="0"/>
          </a:p>
        </p:txBody>
      </p:sp>
      <p:sp>
        <p:nvSpPr>
          <p:cNvPr id="5" name="İçerik Yer Tutucusu 4"/>
          <p:cNvSpPr>
            <a:spLocks noGrp="1"/>
          </p:cNvSpPr>
          <p:nvPr>
            <p:ph sz="half"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KONULAR</a:t>
            </a:r>
            <a:endParaRPr lang="tr-TR" dirty="0"/>
          </a:p>
        </p:txBody>
      </p:sp>
      <p:sp>
        <p:nvSpPr>
          <p:cNvPr id="6" name="İçerik Yer Tutucusu 5"/>
          <p:cNvSpPr>
            <a:spLocks noGrp="1"/>
          </p:cNvSpPr>
          <p:nvPr>
            <p:ph sz="half" idx="2"/>
          </p:nvPr>
        </p:nvSpPr>
        <p:spPr/>
        <p:txBody>
          <a:bodyPr/>
          <a:lstStyle/>
          <a:p>
            <a:pPr marL="514350" indent="-514350">
              <a:buAutoNum type="arabicPeriod"/>
            </a:pPr>
            <a:r>
              <a:rPr lang="tr-TR" dirty="0" smtClean="0"/>
              <a:t>PAZARLAMA </a:t>
            </a:r>
            <a:r>
              <a:rPr lang="tr-TR" dirty="0"/>
              <a:t>PLANI </a:t>
            </a:r>
            <a:endParaRPr lang="tr-TR" dirty="0" smtClean="0"/>
          </a:p>
          <a:p>
            <a:pPr marL="514350" indent="-514350">
              <a:buAutoNum type="arabicPeriod"/>
            </a:pPr>
            <a:r>
              <a:rPr lang="tr-TR" dirty="0" smtClean="0"/>
              <a:t>ÜRETİM/HİZMET </a:t>
            </a:r>
            <a:r>
              <a:rPr lang="tr-TR" dirty="0"/>
              <a:t>PLANI </a:t>
            </a:r>
            <a:endParaRPr lang="tr-TR" dirty="0" smtClean="0"/>
          </a:p>
          <a:p>
            <a:pPr marL="514350" indent="-514350">
              <a:buAutoNum type="arabicPeriod"/>
            </a:pPr>
            <a:r>
              <a:rPr lang="tr-TR" dirty="0" smtClean="0"/>
              <a:t>YÖNETİM </a:t>
            </a:r>
            <a:r>
              <a:rPr lang="tr-TR" dirty="0"/>
              <a:t>VE ORGANİZASYON </a:t>
            </a:r>
            <a:r>
              <a:rPr lang="tr-TR" dirty="0" smtClean="0"/>
              <a:t>PLANI</a:t>
            </a:r>
          </a:p>
          <a:p>
            <a:pPr marL="514350" indent="-514350">
              <a:buAutoNum type="arabicPeriod"/>
            </a:pPr>
            <a:r>
              <a:rPr lang="tr-TR" dirty="0" smtClean="0"/>
              <a:t>FİNANSAL PLAN</a:t>
            </a:r>
          </a:p>
          <a:p>
            <a:pPr marL="514350" indent="-514350">
              <a:buAutoNum type="arabicPeriod"/>
            </a:pPr>
            <a:r>
              <a:rPr lang="tr-TR" dirty="0" smtClean="0"/>
              <a:t>RİSK </a:t>
            </a:r>
            <a:r>
              <a:rPr lang="tr-TR" dirty="0"/>
              <a:t>ANALİZİ VE DEĞERLENDİRME </a:t>
            </a:r>
            <a:r>
              <a:rPr lang="tr-TR" dirty="0" smtClean="0"/>
              <a:t>  </a:t>
            </a:r>
            <a:endParaRPr lang="tr-TR" dirty="0"/>
          </a:p>
        </p:txBody>
      </p:sp>
      <p:sp>
        <p:nvSpPr>
          <p:cNvPr id="7" name="Veri Yer Tutucusu 6"/>
          <p:cNvSpPr>
            <a:spLocks noGrp="1"/>
          </p:cNvSpPr>
          <p:nvPr>
            <p:ph type="dt" sz="half" idx="10"/>
          </p:nvPr>
        </p:nvSpPr>
        <p:spPr/>
        <p:txBody>
          <a:bodyPr/>
          <a:lstStyle/>
          <a:p>
            <a:fld id="{476CC0AF-F380-4F8D-AE00-F2EC55422281}"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 FİKRİ GELİŞTİRME / Öğr.Gör. Caner BULUT</a:t>
            </a:r>
            <a:endParaRPr lang="tr-TR"/>
          </a:p>
        </p:txBody>
      </p:sp>
      <p:sp>
        <p:nvSpPr>
          <p:cNvPr id="9" name="Slayt Numarası Yer Tutucusu 8"/>
          <p:cNvSpPr>
            <a:spLocks noGrp="1"/>
          </p:cNvSpPr>
          <p:nvPr>
            <p:ph type="sldNum" sz="quarter" idx="12"/>
          </p:nvPr>
        </p:nvSpPr>
        <p:spPr/>
        <p:txBody>
          <a:bodyPr/>
          <a:lstStyle/>
          <a:p>
            <a:fld id="{4BA24F25-BECF-462F-BA1A-C11391AE63D1}" type="slidenum">
              <a:rPr lang="tr-TR" smtClean="0"/>
              <a:t>2</a:t>
            </a:fld>
            <a:endParaRPr lang="tr-TR"/>
          </a:p>
        </p:txBody>
      </p:sp>
    </p:spTree>
    <p:extLst>
      <p:ext uri="{BB962C8B-B14F-4D97-AF65-F5344CB8AC3E}">
        <p14:creationId xmlns:p14="http://schemas.microsoft.com/office/powerpoint/2010/main" val="1634451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2.ÜRETİM/HİZMET PLANI / Üretim Süreçleri ve İş Analizleri </a:t>
            </a:r>
            <a:endParaRPr lang="tr-TR" sz="3200" dirty="0"/>
          </a:p>
        </p:txBody>
      </p:sp>
      <p:sp>
        <p:nvSpPr>
          <p:cNvPr id="3" name="İçerik Yer Tutucusu 2"/>
          <p:cNvSpPr>
            <a:spLocks noGrp="1"/>
          </p:cNvSpPr>
          <p:nvPr>
            <p:ph idx="1"/>
          </p:nvPr>
        </p:nvSpPr>
        <p:spPr>
          <a:xfrm>
            <a:off x="457200" y="1340768"/>
            <a:ext cx="8229600" cy="4525963"/>
          </a:xfrm>
        </p:spPr>
        <p:txBody>
          <a:bodyPr>
            <a:noAutofit/>
          </a:bodyPr>
          <a:lstStyle/>
          <a:p>
            <a:pPr algn="just"/>
            <a:r>
              <a:rPr lang="tr-TR" sz="2800" b="1" dirty="0" smtClean="0"/>
              <a:t>Müşteri </a:t>
            </a:r>
            <a:r>
              <a:rPr lang="tr-TR" sz="2800" b="1" dirty="0"/>
              <a:t>gereksinim ve beklentileri </a:t>
            </a:r>
            <a:endParaRPr lang="tr-TR" sz="2800" dirty="0"/>
          </a:p>
          <a:p>
            <a:pPr marL="0" indent="0" algn="just">
              <a:buNone/>
            </a:pPr>
            <a:r>
              <a:rPr lang="tr-TR" sz="2800" b="1" dirty="0" smtClean="0"/>
              <a:t>Tedarikçiler, Girdiler, Süreç sahibi, Süreç sorumlusu, Süreç ekibi, Süreçteki faaliyetler, Çıktılar, Müşteriler, Süreç </a:t>
            </a:r>
            <a:r>
              <a:rPr lang="tr-TR" sz="2800" b="1" dirty="0"/>
              <a:t>performans ölçütleri</a:t>
            </a:r>
            <a:endParaRPr lang="tr-TR" sz="2800" dirty="0"/>
          </a:p>
          <a:p>
            <a:pPr algn="just"/>
            <a:endParaRPr lang="tr-TR" sz="2800" dirty="0"/>
          </a:p>
        </p:txBody>
      </p:sp>
      <p:sp>
        <p:nvSpPr>
          <p:cNvPr id="4" name="Veri Yer Tutucusu 3"/>
          <p:cNvSpPr>
            <a:spLocks noGrp="1"/>
          </p:cNvSpPr>
          <p:nvPr>
            <p:ph type="dt" sz="half" idx="10"/>
          </p:nvPr>
        </p:nvSpPr>
        <p:spPr/>
        <p:txBody>
          <a:bodyPr/>
          <a:lstStyle/>
          <a:p>
            <a:fld id="{E8EE6190-D7DF-444B-95EE-8543FF0C0FF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20</a:t>
            </a:fld>
            <a:endParaRPr lang="tr-TR"/>
          </a:p>
        </p:txBody>
      </p:sp>
    </p:spTree>
    <p:extLst>
      <p:ext uri="{BB962C8B-B14F-4D97-AF65-F5344CB8AC3E}">
        <p14:creationId xmlns:p14="http://schemas.microsoft.com/office/powerpoint/2010/main" val="3109333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2.ÜRETİM/HİZMET PLANI / Üretim Süreçleri ve İş Analizleri </a:t>
            </a:r>
            <a:endParaRPr lang="tr-TR" sz="3200" dirty="0"/>
          </a:p>
        </p:txBody>
      </p:sp>
      <p:sp>
        <p:nvSpPr>
          <p:cNvPr id="4" name="İçerik Yer Tutucusu 3"/>
          <p:cNvSpPr>
            <a:spLocks noGrp="1"/>
          </p:cNvSpPr>
          <p:nvPr>
            <p:ph idx="1"/>
          </p:nvPr>
        </p:nvSpPr>
        <p:spPr/>
        <p:txBody>
          <a:bodyPr>
            <a:normAutofit/>
          </a:bodyPr>
          <a:lstStyle/>
          <a:p>
            <a:pPr marL="0" indent="0">
              <a:buNone/>
            </a:pPr>
            <a:r>
              <a:rPr lang="tr-TR" sz="2800" dirty="0"/>
              <a:t>Bir iş analizinde; </a:t>
            </a:r>
          </a:p>
          <a:p>
            <a:r>
              <a:rPr lang="tr-TR" sz="2800" dirty="0" smtClean="0"/>
              <a:t> </a:t>
            </a:r>
            <a:r>
              <a:rPr lang="tr-TR" sz="2800" dirty="0"/>
              <a:t>İşin gerekleri nelerdir? </a:t>
            </a:r>
          </a:p>
          <a:p>
            <a:r>
              <a:rPr lang="tr-TR" sz="2800" dirty="0" smtClean="0"/>
              <a:t> </a:t>
            </a:r>
            <a:r>
              <a:rPr lang="tr-TR" sz="2800" dirty="0"/>
              <a:t>İş nasıl yapılır? </a:t>
            </a:r>
          </a:p>
          <a:p>
            <a:r>
              <a:rPr lang="tr-TR" sz="2800" dirty="0" smtClean="0"/>
              <a:t> </a:t>
            </a:r>
            <a:r>
              <a:rPr lang="tr-TR" sz="2800" dirty="0"/>
              <a:t>İş ne zaman yapılır? </a:t>
            </a:r>
          </a:p>
          <a:p>
            <a:r>
              <a:rPr lang="tr-TR" sz="2800" dirty="0" smtClean="0"/>
              <a:t> </a:t>
            </a:r>
            <a:r>
              <a:rPr lang="tr-TR" sz="2800" dirty="0"/>
              <a:t>İş nerede yapılır? </a:t>
            </a:r>
          </a:p>
          <a:p>
            <a:r>
              <a:rPr lang="tr-TR" sz="2800" dirty="0" smtClean="0"/>
              <a:t> </a:t>
            </a:r>
            <a:r>
              <a:rPr lang="tr-TR" sz="2800" dirty="0"/>
              <a:t>İş neden yapılır? gibi temel sorulara cevap aranır. </a:t>
            </a:r>
          </a:p>
        </p:txBody>
      </p:sp>
      <p:sp>
        <p:nvSpPr>
          <p:cNvPr id="6" name="Veri Yer Tutucusu 5"/>
          <p:cNvSpPr>
            <a:spLocks noGrp="1"/>
          </p:cNvSpPr>
          <p:nvPr>
            <p:ph type="dt" sz="half" idx="10"/>
          </p:nvPr>
        </p:nvSpPr>
        <p:spPr/>
        <p:txBody>
          <a:bodyPr/>
          <a:lstStyle/>
          <a:p>
            <a:fld id="{290B7B2C-4034-42FE-8406-1AFB165F3A4C}"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21</a:t>
            </a:fld>
            <a:endParaRPr lang="tr-TR"/>
          </a:p>
        </p:txBody>
      </p:sp>
    </p:spTree>
    <p:extLst>
      <p:ext uri="{BB962C8B-B14F-4D97-AF65-F5344CB8AC3E}">
        <p14:creationId xmlns:p14="http://schemas.microsoft.com/office/powerpoint/2010/main" val="1601930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2.ÜRETİM/HİZMET PLANI / Üretim Süreçleri ve İş Analizleri </a:t>
            </a:r>
            <a:endParaRPr lang="tr-TR" sz="3200" dirty="0"/>
          </a:p>
        </p:txBody>
      </p:sp>
      <p:sp>
        <p:nvSpPr>
          <p:cNvPr id="3" name="İçerik Yer Tutucusu 2"/>
          <p:cNvSpPr>
            <a:spLocks noGrp="1"/>
          </p:cNvSpPr>
          <p:nvPr>
            <p:ph sz="half" idx="1"/>
          </p:nvPr>
        </p:nvSpPr>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lgn="just">
              <a:buNone/>
            </a:pPr>
            <a:r>
              <a:rPr lang="tr-TR" b="1" dirty="0" smtClean="0"/>
              <a:t>Doğru </a:t>
            </a:r>
            <a:r>
              <a:rPr lang="tr-TR" b="1" dirty="0"/>
              <a:t>iş analizi başarıya götürür </a:t>
            </a:r>
            <a:endParaRPr lang="tr-TR"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2132856"/>
            <a:ext cx="40386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Veri Yer Tutucusu 5"/>
          <p:cNvSpPr>
            <a:spLocks noGrp="1"/>
          </p:cNvSpPr>
          <p:nvPr>
            <p:ph type="dt" sz="half" idx="10"/>
          </p:nvPr>
        </p:nvSpPr>
        <p:spPr/>
        <p:txBody>
          <a:bodyPr/>
          <a:lstStyle/>
          <a:p>
            <a:fld id="{02C59332-D2AE-443B-897D-B6A9042D14EC}"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22</a:t>
            </a:fld>
            <a:endParaRPr lang="tr-TR"/>
          </a:p>
        </p:txBody>
      </p:sp>
    </p:spTree>
    <p:extLst>
      <p:ext uri="{BB962C8B-B14F-4D97-AF65-F5344CB8AC3E}">
        <p14:creationId xmlns:p14="http://schemas.microsoft.com/office/powerpoint/2010/main" val="2392086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2.ÜRETİM/HİZMET PLANI / Ürün </a:t>
            </a:r>
            <a:r>
              <a:rPr lang="tr-TR" sz="3200" b="1" dirty="0"/>
              <a:t>ve Hizmetlerin Yapılabilirliğinin Analizi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dirty="0"/>
              <a:t>Fizibilite (yapılabilirlik) bir projenin hayata geçirilmeden önce finansal, pazarlama, vb. alanlarda çalışmasının yapılarak uygulanması veya uygulanmaması gerektiği konusunda yapılan bir ön çalışmadır.</a:t>
            </a:r>
          </a:p>
        </p:txBody>
      </p:sp>
      <p:sp>
        <p:nvSpPr>
          <p:cNvPr id="6" name="Veri Yer Tutucusu 5"/>
          <p:cNvSpPr>
            <a:spLocks noGrp="1"/>
          </p:cNvSpPr>
          <p:nvPr>
            <p:ph type="dt" sz="half" idx="10"/>
          </p:nvPr>
        </p:nvSpPr>
        <p:spPr/>
        <p:txBody>
          <a:bodyPr/>
          <a:lstStyle/>
          <a:p>
            <a:fld id="{54A4D15C-F109-4D7F-BB46-A48F7F523AB1}"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23</a:t>
            </a:fld>
            <a:endParaRPr lang="tr-TR"/>
          </a:p>
        </p:txBody>
      </p:sp>
    </p:spTree>
    <p:extLst>
      <p:ext uri="{BB962C8B-B14F-4D97-AF65-F5344CB8AC3E}">
        <p14:creationId xmlns:p14="http://schemas.microsoft.com/office/powerpoint/2010/main" val="2525734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ÜRETİM/HİZMET PLANI </a:t>
            </a:r>
            <a:br>
              <a:rPr lang="tr-TR" sz="3200" b="1" dirty="0" smtClean="0"/>
            </a:br>
            <a:r>
              <a:rPr lang="tr-TR" sz="3200" b="1" dirty="0" smtClean="0"/>
              <a:t> Kuruluş </a:t>
            </a:r>
            <a:r>
              <a:rPr lang="tr-TR" sz="3200" b="1" dirty="0"/>
              <a:t>Yerinin Seçimi</a:t>
            </a:r>
            <a:endParaRPr lang="tr-TR" sz="3200" dirty="0"/>
          </a:p>
        </p:txBody>
      </p:sp>
      <p:sp>
        <p:nvSpPr>
          <p:cNvPr id="4" name="İçerik Yer Tutucusu 3"/>
          <p:cNvSpPr>
            <a:spLocks noGrp="1"/>
          </p:cNvSpPr>
          <p:nvPr>
            <p:ph sz="half" idx="1"/>
          </p:nvPr>
        </p:nvSpPr>
        <p:spPr>
          <a:xfrm>
            <a:off x="457200" y="1600200"/>
            <a:ext cx="3466728" cy="4525963"/>
          </a:xfrm>
        </p:spPr>
        <p:txBody>
          <a:bodyPr/>
          <a:lstStyle/>
          <a:p>
            <a:pPr algn="just"/>
            <a:endParaRPr lang="tr-TR" b="1" dirty="0" smtClean="0"/>
          </a:p>
          <a:p>
            <a:pPr algn="just"/>
            <a:endParaRPr lang="tr-TR" b="1" dirty="0"/>
          </a:p>
          <a:p>
            <a:pPr marL="0" indent="0" algn="just">
              <a:buNone/>
            </a:pPr>
            <a:r>
              <a:rPr lang="tr-TR" b="1" dirty="0" smtClean="0"/>
              <a:t>Kuruluş </a:t>
            </a:r>
            <a:r>
              <a:rPr lang="tr-TR" b="1" dirty="0"/>
              <a:t>yeri ürün/hizmete göre değerlendirilmelidir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78716"/>
            <a:ext cx="4176464"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Veri Yer Tutucusu 6"/>
          <p:cNvSpPr>
            <a:spLocks noGrp="1"/>
          </p:cNvSpPr>
          <p:nvPr>
            <p:ph type="dt" sz="half" idx="10"/>
          </p:nvPr>
        </p:nvSpPr>
        <p:spPr/>
        <p:txBody>
          <a:bodyPr/>
          <a:lstStyle/>
          <a:p>
            <a:fld id="{7CEF615D-E904-4AA4-B279-56F0D09C8365}"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 FİKRİ GELİŞTİRME / Öğr.Gör. Caner BULUT</a:t>
            </a:r>
            <a:endParaRPr lang="tr-TR"/>
          </a:p>
        </p:txBody>
      </p:sp>
      <p:sp>
        <p:nvSpPr>
          <p:cNvPr id="9" name="Slayt Numarası Yer Tutucusu 8"/>
          <p:cNvSpPr>
            <a:spLocks noGrp="1"/>
          </p:cNvSpPr>
          <p:nvPr>
            <p:ph type="sldNum" sz="quarter" idx="12"/>
          </p:nvPr>
        </p:nvSpPr>
        <p:spPr/>
        <p:txBody>
          <a:bodyPr/>
          <a:lstStyle/>
          <a:p>
            <a:fld id="{4BA24F25-BECF-462F-BA1A-C11391AE63D1}" type="slidenum">
              <a:rPr lang="tr-TR" smtClean="0"/>
              <a:t>24</a:t>
            </a:fld>
            <a:endParaRPr lang="tr-TR"/>
          </a:p>
        </p:txBody>
      </p:sp>
    </p:spTree>
    <p:extLst>
      <p:ext uri="{BB962C8B-B14F-4D97-AF65-F5344CB8AC3E}">
        <p14:creationId xmlns:p14="http://schemas.microsoft.com/office/powerpoint/2010/main" val="3331487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Autofit/>
          </a:bodyPr>
          <a:lstStyle/>
          <a:p>
            <a:r>
              <a:rPr lang="tr-TR" sz="3200" b="1" dirty="0"/>
              <a:t>ÜRETİM/HİZMET PLANI </a:t>
            </a:r>
            <a:br>
              <a:rPr lang="tr-TR" sz="3200" b="1" dirty="0"/>
            </a:br>
            <a:r>
              <a:rPr lang="tr-TR" sz="3200" b="1" dirty="0"/>
              <a:t> Kuruluş Yerinin Seçimi</a:t>
            </a:r>
            <a:endParaRPr lang="tr-TR" sz="3200" dirty="0"/>
          </a:p>
        </p:txBody>
      </p:sp>
      <p:sp>
        <p:nvSpPr>
          <p:cNvPr id="6" name="İçerik Yer Tutucusu 5"/>
          <p:cNvSpPr>
            <a:spLocks noGrp="1"/>
          </p:cNvSpPr>
          <p:nvPr>
            <p:ph idx="1"/>
          </p:nvPr>
        </p:nvSpPr>
        <p:spPr/>
        <p:txBody>
          <a:bodyPr>
            <a:noAutofit/>
          </a:bodyPr>
          <a:lstStyle/>
          <a:p>
            <a:pPr marL="0" indent="0" algn="just">
              <a:buNone/>
            </a:pPr>
            <a:r>
              <a:rPr lang="tr-TR" sz="2800" i="1" dirty="0"/>
              <a:t>İşletmenin kuruluş bölgesini seçerken aşağıdaki adımların uygulanması gerekir</a:t>
            </a:r>
            <a:r>
              <a:rPr lang="tr-TR" sz="2800" i="1" dirty="0" smtClean="0"/>
              <a:t>:</a:t>
            </a:r>
            <a:endParaRPr lang="tr-TR" sz="2800" i="1" dirty="0"/>
          </a:p>
          <a:p>
            <a:pPr algn="just"/>
            <a:r>
              <a:rPr lang="tr-TR" sz="2800" dirty="0" smtClean="0"/>
              <a:t>Kuruluş </a:t>
            </a:r>
            <a:r>
              <a:rPr lang="tr-TR" sz="2800" dirty="0"/>
              <a:t>yöresinin seçimini etkileyen faktörler belirlenmelidir. </a:t>
            </a:r>
          </a:p>
          <a:p>
            <a:pPr algn="just"/>
            <a:r>
              <a:rPr lang="tr-TR" sz="2800" dirty="0" smtClean="0"/>
              <a:t> </a:t>
            </a:r>
            <a:r>
              <a:rPr lang="tr-TR" sz="2800" dirty="0"/>
              <a:t>Bölge için belirlenen faktörler önemine göre sıralanmalıdır. </a:t>
            </a:r>
          </a:p>
          <a:p>
            <a:pPr algn="just"/>
            <a:r>
              <a:rPr lang="tr-TR" sz="2800" dirty="0" smtClean="0"/>
              <a:t> </a:t>
            </a:r>
            <a:r>
              <a:rPr lang="tr-TR" sz="2800" dirty="0"/>
              <a:t>Belirlenen faktörler bölge içindeki yörelere göre etkinlik sırasına konulmalıdır. </a:t>
            </a:r>
          </a:p>
          <a:p>
            <a:pPr marL="0" indent="0" algn="just">
              <a:buNone/>
            </a:pPr>
            <a:r>
              <a:rPr lang="tr-TR" sz="2800" dirty="0" smtClean="0"/>
              <a:t> </a:t>
            </a:r>
            <a:endParaRPr lang="tr-TR" sz="2800" dirty="0"/>
          </a:p>
          <a:p>
            <a:pPr algn="just"/>
            <a:endParaRPr lang="tr-TR" sz="2800" dirty="0"/>
          </a:p>
          <a:p>
            <a:pPr marL="0" indent="0" algn="just">
              <a:buNone/>
            </a:pPr>
            <a:endParaRPr lang="tr-TR" sz="2800" i="1" dirty="0"/>
          </a:p>
        </p:txBody>
      </p:sp>
      <p:sp>
        <p:nvSpPr>
          <p:cNvPr id="7" name="Veri Yer Tutucusu 6"/>
          <p:cNvSpPr>
            <a:spLocks noGrp="1"/>
          </p:cNvSpPr>
          <p:nvPr>
            <p:ph type="dt" sz="half" idx="10"/>
          </p:nvPr>
        </p:nvSpPr>
        <p:spPr/>
        <p:txBody>
          <a:bodyPr/>
          <a:lstStyle/>
          <a:p>
            <a:fld id="{31788441-4F13-4C06-9070-0937F0785940}"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 FİKRİ GELİŞTİRME / Öğr.Gör. Caner BULUT</a:t>
            </a:r>
            <a:endParaRPr lang="tr-TR"/>
          </a:p>
        </p:txBody>
      </p:sp>
      <p:sp>
        <p:nvSpPr>
          <p:cNvPr id="9" name="Slayt Numarası Yer Tutucusu 8"/>
          <p:cNvSpPr>
            <a:spLocks noGrp="1"/>
          </p:cNvSpPr>
          <p:nvPr>
            <p:ph type="sldNum" sz="quarter" idx="12"/>
          </p:nvPr>
        </p:nvSpPr>
        <p:spPr/>
        <p:txBody>
          <a:bodyPr/>
          <a:lstStyle/>
          <a:p>
            <a:fld id="{4BA24F25-BECF-462F-BA1A-C11391AE63D1}" type="slidenum">
              <a:rPr lang="tr-TR" smtClean="0"/>
              <a:t>25</a:t>
            </a:fld>
            <a:endParaRPr lang="tr-TR"/>
          </a:p>
        </p:txBody>
      </p:sp>
    </p:spTree>
    <p:extLst>
      <p:ext uri="{BB962C8B-B14F-4D97-AF65-F5344CB8AC3E}">
        <p14:creationId xmlns:p14="http://schemas.microsoft.com/office/powerpoint/2010/main" val="3729964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a:t>ÜRETİM/HİZMET PLANI </a:t>
            </a:r>
            <a:br>
              <a:rPr lang="tr-TR" sz="3200" b="1" dirty="0"/>
            </a:br>
            <a:r>
              <a:rPr lang="tr-TR" sz="3200" b="1" dirty="0"/>
              <a:t> Kuruluş Yerinin Seçimi</a:t>
            </a:r>
            <a:endParaRPr lang="tr-TR" sz="3200" dirty="0"/>
          </a:p>
        </p:txBody>
      </p:sp>
      <p:sp>
        <p:nvSpPr>
          <p:cNvPr id="3" name="İçerik Yer Tutucusu 2"/>
          <p:cNvSpPr>
            <a:spLocks noGrp="1"/>
          </p:cNvSpPr>
          <p:nvPr>
            <p:ph idx="1"/>
          </p:nvPr>
        </p:nvSpPr>
        <p:spPr/>
        <p:txBody>
          <a:bodyPr>
            <a:normAutofit/>
          </a:bodyPr>
          <a:lstStyle/>
          <a:p>
            <a:pPr algn="just"/>
            <a:r>
              <a:rPr lang="tr-TR" sz="2800" dirty="0"/>
              <a:t> En uygun kuruluş yöresi hakkında kesin kararı işletmenin üst düzeydeki yöneticileri vermelidir. </a:t>
            </a:r>
          </a:p>
          <a:p>
            <a:pPr algn="just"/>
            <a:r>
              <a:rPr lang="tr-TR" sz="2800" dirty="0"/>
              <a:t>Yöre seçimi, optimum kuruluş yeri seçimi kararının en karmaşık aşamasıdır. Yöre seçimini etkileyen faktör çok sayıda olduğu gibi bunların ölçümü de oldukça zordur. </a:t>
            </a:r>
            <a:endParaRPr lang="tr-TR" sz="2800" dirty="0" smtClean="0"/>
          </a:p>
          <a:p>
            <a:pPr algn="just"/>
            <a:r>
              <a:rPr lang="tr-TR" sz="2800" dirty="0"/>
              <a:t> En uygun yöreler aday olarak seçilmeli ve toplam maliyetler ile gelir toplamı karşılaştırılarak en uygun kuruluş yöresi belirlenmelidir</a:t>
            </a:r>
          </a:p>
          <a:p>
            <a:endParaRPr lang="tr-TR" sz="2800" dirty="0"/>
          </a:p>
        </p:txBody>
      </p:sp>
      <p:sp>
        <p:nvSpPr>
          <p:cNvPr id="4" name="Veri Yer Tutucusu 3"/>
          <p:cNvSpPr>
            <a:spLocks noGrp="1"/>
          </p:cNvSpPr>
          <p:nvPr>
            <p:ph type="dt" sz="half" idx="10"/>
          </p:nvPr>
        </p:nvSpPr>
        <p:spPr/>
        <p:txBody>
          <a:bodyPr/>
          <a:lstStyle/>
          <a:p>
            <a:fld id="{3597A1E2-23A7-4003-8DCF-AFCEA24F5528}"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26</a:t>
            </a:fld>
            <a:endParaRPr lang="tr-TR"/>
          </a:p>
        </p:txBody>
      </p:sp>
    </p:spTree>
    <p:extLst>
      <p:ext uri="{BB962C8B-B14F-4D97-AF65-F5344CB8AC3E}">
        <p14:creationId xmlns:p14="http://schemas.microsoft.com/office/powerpoint/2010/main" val="3056035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ÜRETİM/HİZMET PLANI / Üretim </a:t>
            </a:r>
            <a:r>
              <a:rPr lang="tr-TR" sz="3200" b="1" dirty="0"/>
              <a:t>İçin Gerekli Makine, Ekipman, İş Yeri Tedarik Etme Yolları ve Maliyetleri </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i="1" dirty="0"/>
              <a:t>Makine ve ekipman seçiminde girişimcinin göz önünde bulundurması gereken faktörler genel olarak şöyle sıralanabilir: </a:t>
            </a:r>
          </a:p>
          <a:p>
            <a:pPr algn="just"/>
            <a:r>
              <a:rPr lang="tr-TR" sz="2800" dirty="0" smtClean="0"/>
              <a:t> </a:t>
            </a:r>
            <a:r>
              <a:rPr lang="tr-TR" sz="2800" dirty="0"/>
              <a:t>Üretim kapasitesi </a:t>
            </a:r>
          </a:p>
          <a:p>
            <a:pPr algn="just"/>
            <a:r>
              <a:rPr lang="tr-TR" sz="2800" dirty="0" smtClean="0"/>
              <a:t> </a:t>
            </a:r>
            <a:r>
              <a:rPr lang="tr-TR" sz="2800" dirty="0"/>
              <a:t>Sağladığı ürün çeşitliliği </a:t>
            </a:r>
          </a:p>
          <a:p>
            <a:pPr algn="just"/>
            <a:r>
              <a:rPr lang="tr-TR" sz="2800" dirty="0" smtClean="0"/>
              <a:t> </a:t>
            </a:r>
            <a:r>
              <a:rPr lang="tr-TR" sz="2800" dirty="0"/>
              <a:t>Sahip olduğu farklı fonksiyonlar </a:t>
            </a:r>
          </a:p>
          <a:p>
            <a:pPr algn="just"/>
            <a:r>
              <a:rPr lang="tr-TR" sz="2800" dirty="0" smtClean="0"/>
              <a:t> </a:t>
            </a:r>
            <a:r>
              <a:rPr lang="tr-TR" sz="2800" dirty="0"/>
              <a:t>İşgücü ihtiyacı </a:t>
            </a:r>
          </a:p>
          <a:p>
            <a:pPr algn="just"/>
            <a:r>
              <a:rPr lang="tr-TR" sz="2800" dirty="0" smtClean="0"/>
              <a:t> </a:t>
            </a:r>
            <a:r>
              <a:rPr lang="tr-TR" sz="2800" dirty="0"/>
              <a:t>Kullanım özellikleri </a:t>
            </a:r>
          </a:p>
          <a:p>
            <a:pPr algn="just"/>
            <a:r>
              <a:rPr lang="tr-TR" sz="2800" dirty="0" smtClean="0"/>
              <a:t> </a:t>
            </a:r>
            <a:r>
              <a:rPr lang="tr-TR" sz="2800" dirty="0"/>
              <a:t>Üretimde kullanabilen girdi malzemelerinin özellikleri </a:t>
            </a:r>
          </a:p>
          <a:p>
            <a:pPr algn="just"/>
            <a:endParaRPr lang="tr-TR" sz="2800" dirty="0"/>
          </a:p>
        </p:txBody>
      </p:sp>
      <p:sp>
        <p:nvSpPr>
          <p:cNvPr id="4" name="Veri Yer Tutucusu 3"/>
          <p:cNvSpPr>
            <a:spLocks noGrp="1"/>
          </p:cNvSpPr>
          <p:nvPr>
            <p:ph type="dt" sz="half" idx="10"/>
          </p:nvPr>
        </p:nvSpPr>
        <p:spPr/>
        <p:txBody>
          <a:bodyPr/>
          <a:lstStyle/>
          <a:p>
            <a:fld id="{14CA01AD-BBFA-40DE-A319-68C3FBF175FB}"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27</a:t>
            </a:fld>
            <a:endParaRPr lang="tr-TR"/>
          </a:p>
        </p:txBody>
      </p:sp>
    </p:spTree>
    <p:extLst>
      <p:ext uri="{BB962C8B-B14F-4D97-AF65-F5344CB8AC3E}">
        <p14:creationId xmlns:p14="http://schemas.microsoft.com/office/powerpoint/2010/main" val="4150642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lgn="just"/>
            <a:r>
              <a:rPr lang="tr-TR" sz="2800" dirty="0"/>
              <a:t> İşletme döneminde gerekli olan bakım ve onarım çalışmaları </a:t>
            </a:r>
          </a:p>
          <a:p>
            <a:pPr algn="just"/>
            <a:r>
              <a:rPr lang="tr-TR" sz="2800" dirty="0"/>
              <a:t> Servis sağlanabilirliği </a:t>
            </a:r>
          </a:p>
          <a:p>
            <a:pPr algn="just"/>
            <a:r>
              <a:rPr lang="tr-TR" sz="2800" dirty="0"/>
              <a:t> Yardımcı makine ekipman ihtiyacı enerji girdileri ve tüketim düzeyi </a:t>
            </a:r>
          </a:p>
          <a:p>
            <a:pPr algn="just"/>
            <a:r>
              <a:rPr lang="tr-TR" sz="2800" dirty="0"/>
              <a:t> Teknolojik düzeyi ve teknolojisinin beklenen geçerlilik süresi </a:t>
            </a:r>
          </a:p>
          <a:p>
            <a:pPr algn="just"/>
            <a:r>
              <a:rPr lang="tr-TR" sz="2800" dirty="0"/>
              <a:t> Üretildiği ülke </a:t>
            </a:r>
          </a:p>
          <a:p>
            <a:pPr algn="just"/>
            <a:r>
              <a:rPr lang="tr-TR" sz="2800" dirty="0"/>
              <a:t> İthal makine ise ülkemizdeki temsilci firmanın özellikleri </a:t>
            </a:r>
          </a:p>
          <a:p>
            <a:pPr algn="just"/>
            <a:endParaRPr lang="tr-TR" sz="2800" dirty="0"/>
          </a:p>
        </p:txBody>
      </p:sp>
      <p:sp>
        <p:nvSpPr>
          <p:cNvPr id="4" name="Veri Yer Tutucusu 3"/>
          <p:cNvSpPr>
            <a:spLocks noGrp="1"/>
          </p:cNvSpPr>
          <p:nvPr>
            <p:ph type="dt" sz="half" idx="10"/>
          </p:nvPr>
        </p:nvSpPr>
        <p:spPr/>
        <p:txBody>
          <a:bodyPr/>
          <a:lstStyle/>
          <a:p>
            <a:fld id="{3597A1E2-23A7-4003-8DCF-AFCEA24F5528}"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28</a:t>
            </a:fld>
            <a:endParaRPr lang="tr-TR"/>
          </a:p>
        </p:txBody>
      </p:sp>
      <p:sp>
        <p:nvSpPr>
          <p:cNvPr id="7" name="Başlık 1"/>
          <p:cNvSpPr>
            <a:spLocks noGrp="1"/>
          </p:cNvSpPr>
          <p:nvPr>
            <p:ph type="title"/>
          </p:nvPr>
        </p:nvSpPr>
        <p:spPr/>
        <p:txBody>
          <a:bodyPr>
            <a:noAutofit/>
          </a:bodyPr>
          <a:lstStyle/>
          <a:p>
            <a:r>
              <a:rPr lang="tr-TR" sz="3000" b="1" dirty="0" smtClean="0"/>
              <a:t>ÜRETİM/HİZMET PLANI / Üretim </a:t>
            </a:r>
            <a:r>
              <a:rPr lang="tr-TR" sz="3000" b="1" dirty="0"/>
              <a:t>İçin Gerekli Makine, Ekipman, İş Yeri Tedarik Etme Yolları ve Maliyetleri </a:t>
            </a:r>
            <a:endParaRPr lang="tr-TR" sz="3000" dirty="0"/>
          </a:p>
        </p:txBody>
      </p:sp>
    </p:spTree>
    <p:extLst>
      <p:ext uri="{BB962C8B-B14F-4D97-AF65-F5344CB8AC3E}">
        <p14:creationId xmlns:p14="http://schemas.microsoft.com/office/powerpoint/2010/main" val="633791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ÜRETİM/HİZMET PLANI / Kalite </a:t>
            </a:r>
            <a:r>
              <a:rPr lang="tr-TR" sz="3200" b="1" dirty="0"/>
              <a:t>Standartları ve Kalite Geliştirme</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Kalite standartları ucuzluğa yol </a:t>
            </a:r>
            <a:r>
              <a:rPr lang="tr-TR" sz="2800" dirty="0" err="1"/>
              <a:t>açar,tüketicinin</a:t>
            </a:r>
            <a:r>
              <a:rPr lang="tr-TR" sz="2800" dirty="0"/>
              <a:t> can ve mal güvenliğini korur. Karşılaştırma ve seçme kolaylığı sağlar</a:t>
            </a:r>
            <a:r>
              <a:rPr lang="tr-TR" sz="2800" dirty="0" smtClean="0"/>
              <a:t>, Standardizasyon</a:t>
            </a:r>
            <a:r>
              <a:rPr lang="tr-TR" sz="2800" dirty="0"/>
              <a:t>, tüketicinin korunmasına yönelik olarak sağlıklı bir çevre oluşmasına yardımcı </a:t>
            </a:r>
            <a:r>
              <a:rPr lang="tr-TR" sz="2800" dirty="0" err="1"/>
              <a:t>olur,sipariş</a:t>
            </a:r>
            <a:r>
              <a:rPr lang="tr-TR" sz="2800" dirty="0"/>
              <a:t> alım işlerini kolaylaştırarak alıcıların fiyat aldanmalarını önler.</a:t>
            </a:r>
          </a:p>
        </p:txBody>
      </p:sp>
      <p:sp>
        <p:nvSpPr>
          <p:cNvPr id="4" name="Veri Yer Tutucusu 3"/>
          <p:cNvSpPr>
            <a:spLocks noGrp="1"/>
          </p:cNvSpPr>
          <p:nvPr>
            <p:ph type="dt" sz="half" idx="10"/>
          </p:nvPr>
        </p:nvSpPr>
        <p:spPr/>
        <p:txBody>
          <a:bodyPr/>
          <a:lstStyle/>
          <a:p>
            <a:fld id="{B519F6B7-3D68-40A0-A9AD-2ADF80135ABF}"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29</a:t>
            </a:fld>
            <a:endParaRPr lang="tr-TR"/>
          </a:p>
        </p:txBody>
      </p:sp>
    </p:spTree>
    <p:extLst>
      <p:ext uri="{BB962C8B-B14F-4D97-AF65-F5344CB8AC3E}">
        <p14:creationId xmlns:p14="http://schemas.microsoft.com/office/powerpoint/2010/main" val="2749013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a:t>1. PAZARLAMA PLANI </a:t>
            </a:r>
          </a:p>
        </p:txBody>
      </p:sp>
      <p:sp>
        <p:nvSpPr>
          <p:cNvPr id="7" name="Veri Yer Tutucusu 6"/>
          <p:cNvSpPr>
            <a:spLocks noGrp="1"/>
          </p:cNvSpPr>
          <p:nvPr>
            <p:ph type="dt" sz="half" idx="10"/>
          </p:nvPr>
        </p:nvSpPr>
        <p:spPr/>
        <p:txBody>
          <a:bodyPr/>
          <a:lstStyle/>
          <a:p>
            <a:fld id="{DD7FD43B-5E72-4F4B-96C3-0A52336E1ED8}"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 FİKRİ GELİŞTİRME / Öğr.Gör. Caner BULUT</a:t>
            </a:r>
            <a:endParaRPr lang="tr-TR"/>
          </a:p>
        </p:txBody>
      </p:sp>
      <p:sp>
        <p:nvSpPr>
          <p:cNvPr id="9" name="Slayt Numarası Yer Tutucusu 8"/>
          <p:cNvSpPr>
            <a:spLocks noGrp="1"/>
          </p:cNvSpPr>
          <p:nvPr>
            <p:ph type="sldNum" sz="quarter" idx="12"/>
          </p:nvPr>
        </p:nvSpPr>
        <p:spPr/>
        <p:txBody>
          <a:bodyPr/>
          <a:lstStyle/>
          <a:p>
            <a:fld id="{4BA24F25-BECF-462F-BA1A-C11391AE63D1}" type="slidenum">
              <a:rPr lang="tr-TR" smtClean="0"/>
              <a:t>3</a:t>
            </a:fld>
            <a:endParaRPr lang="tr-TR"/>
          </a:p>
        </p:txBody>
      </p:sp>
    </p:spTree>
    <p:extLst>
      <p:ext uri="{BB962C8B-B14F-4D97-AF65-F5344CB8AC3E}">
        <p14:creationId xmlns:p14="http://schemas.microsoft.com/office/powerpoint/2010/main" val="2127155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ÜRETİM/HİZMET PLANI / Fikri </a:t>
            </a:r>
            <a:r>
              <a:rPr lang="tr-TR" sz="3200" b="1" dirty="0"/>
              <a:t>Sınai Mülki Haklar</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dirty="0"/>
              <a:t>Toplumun ekonomik, kültürel ve sosyal açılardan kalkınması fikir üretimine bağlıdır. Fikir ürünleri toplumun sermayesidir. Fikri üretim, diğer üretimlerin adeta lokomotifidir. Üretemeyen sadece tüketen toplumlar, bir süre sonra üreten toplumların tutsağı hâline gelir</a:t>
            </a:r>
            <a:r>
              <a:rPr lang="tr-TR" sz="2800" dirty="0" smtClean="0"/>
              <a:t>.</a:t>
            </a:r>
          </a:p>
          <a:p>
            <a:pPr algn="just"/>
            <a:endParaRPr lang="tr-TR" sz="2800" dirty="0"/>
          </a:p>
          <a:p>
            <a:pPr algn="just"/>
            <a:r>
              <a:rPr lang="tr-TR" sz="2800" b="1" dirty="0"/>
              <a:t>Fikri </a:t>
            </a:r>
            <a:r>
              <a:rPr lang="tr-TR" sz="2800" b="1" dirty="0" smtClean="0"/>
              <a:t>Mülkiyet </a:t>
            </a:r>
          </a:p>
          <a:p>
            <a:pPr algn="just"/>
            <a:endParaRPr lang="tr-TR" sz="2800" dirty="0"/>
          </a:p>
          <a:p>
            <a:pPr algn="just"/>
            <a:r>
              <a:rPr lang="tr-TR" sz="2800" b="1" dirty="0"/>
              <a:t>Sınaî Mülkiyet </a:t>
            </a:r>
            <a:endParaRPr lang="tr-TR" sz="2800" dirty="0"/>
          </a:p>
          <a:p>
            <a:pPr marL="0" indent="0" algn="just">
              <a:buNone/>
            </a:pPr>
            <a:endParaRPr lang="tr-TR" sz="2800" dirty="0"/>
          </a:p>
          <a:p>
            <a:pPr marL="0" indent="0" algn="just">
              <a:buNone/>
            </a:pPr>
            <a:endParaRPr lang="tr-TR" sz="2800" dirty="0"/>
          </a:p>
        </p:txBody>
      </p:sp>
      <p:sp>
        <p:nvSpPr>
          <p:cNvPr id="4" name="Veri Yer Tutucusu 3"/>
          <p:cNvSpPr>
            <a:spLocks noGrp="1"/>
          </p:cNvSpPr>
          <p:nvPr>
            <p:ph type="dt" sz="half" idx="10"/>
          </p:nvPr>
        </p:nvSpPr>
        <p:spPr/>
        <p:txBody>
          <a:bodyPr/>
          <a:lstStyle/>
          <a:p>
            <a:fld id="{64ACA3CE-972B-4AA3-B918-0C91FDA26FB7}"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30</a:t>
            </a:fld>
            <a:endParaRPr lang="tr-TR"/>
          </a:p>
        </p:txBody>
      </p:sp>
    </p:spTree>
    <p:extLst>
      <p:ext uri="{BB962C8B-B14F-4D97-AF65-F5344CB8AC3E}">
        <p14:creationId xmlns:p14="http://schemas.microsoft.com/office/powerpoint/2010/main" val="4116523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t>3.YÖNETİM VE ORGANİZASYON PLANI</a:t>
            </a:r>
          </a:p>
        </p:txBody>
      </p:sp>
      <p:sp>
        <p:nvSpPr>
          <p:cNvPr id="6" name="Veri Yer Tutucusu 5"/>
          <p:cNvSpPr>
            <a:spLocks noGrp="1"/>
          </p:cNvSpPr>
          <p:nvPr>
            <p:ph type="dt" sz="half" idx="10"/>
          </p:nvPr>
        </p:nvSpPr>
        <p:spPr/>
        <p:txBody>
          <a:bodyPr/>
          <a:lstStyle/>
          <a:p>
            <a:fld id="{BF8E4C5D-43F1-4DC3-A65A-D450D5A1B1CD}"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31</a:t>
            </a:fld>
            <a:endParaRPr lang="tr-TR"/>
          </a:p>
        </p:txBody>
      </p:sp>
    </p:spTree>
    <p:extLst>
      <p:ext uri="{BB962C8B-B14F-4D97-AF65-F5344CB8AC3E}">
        <p14:creationId xmlns:p14="http://schemas.microsoft.com/office/powerpoint/2010/main" val="2543729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3200" b="1" dirty="0" smtClean="0"/>
              <a:t>YÖNETİM </a:t>
            </a:r>
            <a:r>
              <a:rPr lang="tr-TR" sz="3200" b="1" dirty="0"/>
              <a:t>VE ORGANİZASYON </a:t>
            </a:r>
            <a:r>
              <a:rPr lang="tr-TR" sz="3200" b="1" dirty="0" smtClean="0"/>
              <a:t>PLANI / </a:t>
            </a:r>
            <a:r>
              <a:rPr lang="tr-TR" sz="3200" b="1" dirty="0"/>
              <a:t>Organizasyon Şeması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dirty="0"/>
              <a:t>Organizasyon şeması, kuruluşların üst yönetimden başlayarak bir kuruluşta kimin kime bağlı olarak çalıştığını </a:t>
            </a:r>
            <a:r>
              <a:rPr lang="tr-TR" sz="2800" dirty="0" smtClean="0"/>
              <a:t>ve işletmedeki </a:t>
            </a:r>
            <a:r>
              <a:rPr lang="tr-TR" sz="2800" dirty="0"/>
              <a:t>hiyerarşiyi gösterir şematik görsel ifadeler olarak tanımlanmaktadır.</a:t>
            </a:r>
          </a:p>
        </p:txBody>
      </p:sp>
      <p:sp>
        <p:nvSpPr>
          <p:cNvPr id="6" name="Veri Yer Tutucusu 5"/>
          <p:cNvSpPr>
            <a:spLocks noGrp="1"/>
          </p:cNvSpPr>
          <p:nvPr>
            <p:ph type="dt" sz="half" idx="10"/>
          </p:nvPr>
        </p:nvSpPr>
        <p:spPr/>
        <p:txBody>
          <a:bodyPr/>
          <a:lstStyle/>
          <a:p>
            <a:fld id="{3D3132E4-4794-4E0C-A6D0-34EA771A6196}"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32</a:t>
            </a:fld>
            <a:endParaRPr lang="tr-TR"/>
          </a:p>
        </p:txBody>
      </p:sp>
    </p:spTree>
    <p:extLst>
      <p:ext uri="{BB962C8B-B14F-4D97-AF65-F5344CB8AC3E}">
        <p14:creationId xmlns:p14="http://schemas.microsoft.com/office/powerpoint/2010/main" val="4172204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YÖNETİM VE ORGANİZASYON PLANI / Organizasyon Şeması </a:t>
            </a:r>
            <a:endParaRPr lang="tr-TR" sz="3200" dirty="0"/>
          </a:p>
        </p:txBody>
      </p:sp>
      <p:sp>
        <p:nvSpPr>
          <p:cNvPr id="3" name="İçerik Yer Tutucusu 2"/>
          <p:cNvSpPr>
            <a:spLocks noGrp="1"/>
          </p:cNvSpPr>
          <p:nvPr>
            <p:ph idx="1"/>
          </p:nvPr>
        </p:nvSpPr>
        <p:spPr/>
        <p:txBody>
          <a:bodyPr>
            <a:normAutofit/>
          </a:bodyPr>
          <a:lstStyle/>
          <a:p>
            <a:pPr algn="just"/>
            <a:r>
              <a:rPr lang="tr-TR" sz="2800" dirty="0"/>
              <a:t>İyi düzenlenmiş bir organizasyon şeması; </a:t>
            </a:r>
          </a:p>
          <a:p>
            <a:pPr algn="just"/>
            <a:r>
              <a:rPr lang="tr-TR" sz="2800" dirty="0" smtClean="0"/>
              <a:t>İşlerin </a:t>
            </a:r>
            <a:r>
              <a:rPr lang="tr-TR" sz="2800" dirty="0"/>
              <a:t>uzmanlaşması ve bölünmesini, </a:t>
            </a:r>
          </a:p>
          <a:p>
            <a:pPr algn="just"/>
            <a:r>
              <a:rPr lang="tr-TR" sz="2800" dirty="0" smtClean="0"/>
              <a:t> </a:t>
            </a:r>
            <a:r>
              <a:rPr lang="tr-TR" sz="2800" dirty="0"/>
              <a:t>Sorumluluk ve ilişkilerini, </a:t>
            </a:r>
          </a:p>
          <a:p>
            <a:pPr algn="just"/>
            <a:r>
              <a:rPr lang="tr-TR" sz="2800" dirty="0" smtClean="0"/>
              <a:t> </a:t>
            </a:r>
            <a:r>
              <a:rPr lang="tr-TR" sz="2800" dirty="0"/>
              <a:t>Yetki göçerilmesi yollarını, </a:t>
            </a:r>
          </a:p>
          <a:p>
            <a:pPr algn="just"/>
            <a:r>
              <a:rPr lang="tr-TR" sz="2800" dirty="0" smtClean="0"/>
              <a:t> </a:t>
            </a:r>
            <a:r>
              <a:rPr lang="tr-TR" sz="2800" dirty="0"/>
              <a:t>Koordinasyon ve entegrasyon noktalarını, </a:t>
            </a:r>
          </a:p>
          <a:p>
            <a:pPr algn="just"/>
            <a:r>
              <a:rPr lang="tr-TR" sz="2800" dirty="0" smtClean="0"/>
              <a:t> </a:t>
            </a:r>
            <a:r>
              <a:rPr lang="tr-TR" sz="2800" dirty="0"/>
              <a:t>Kimin hangi iş ve </a:t>
            </a:r>
            <a:r>
              <a:rPr lang="tr-TR" sz="2800" dirty="0" err="1"/>
              <a:t>mevkiye</a:t>
            </a:r>
            <a:r>
              <a:rPr lang="tr-TR" sz="2800" dirty="0"/>
              <a:t> sahip olduğunu belirtmelidir. </a:t>
            </a:r>
          </a:p>
        </p:txBody>
      </p:sp>
      <p:sp>
        <p:nvSpPr>
          <p:cNvPr id="4" name="Veri Yer Tutucusu 3"/>
          <p:cNvSpPr>
            <a:spLocks noGrp="1"/>
          </p:cNvSpPr>
          <p:nvPr>
            <p:ph type="dt" sz="half" idx="10"/>
          </p:nvPr>
        </p:nvSpPr>
        <p:spPr/>
        <p:txBody>
          <a:bodyPr/>
          <a:lstStyle/>
          <a:p>
            <a:fld id="{95C16BE5-ECE8-492F-9CCC-FDE6BC6E126F}"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33</a:t>
            </a:fld>
            <a:endParaRPr lang="tr-TR"/>
          </a:p>
        </p:txBody>
      </p:sp>
    </p:spTree>
    <p:extLst>
      <p:ext uri="{BB962C8B-B14F-4D97-AF65-F5344CB8AC3E}">
        <p14:creationId xmlns:p14="http://schemas.microsoft.com/office/powerpoint/2010/main" val="781966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YÖNETİM VE ORGANİZASYON PLANI / Görev </a:t>
            </a:r>
            <a:r>
              <a:rPr lang="tr-TR" sz="3200" b="1" dirty="0"/>
              <a:t>Tanımlarını Hazırlama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İş analizinin bir uzantısı olan görev tanımları, işin organizasyon içindeki yerini ve önemini belirler. Görev tanımları iş analizi ile elde edilen bilgilerin sistematik ve bilinçli bir şekilde sunulmasıdır.</a:t>
            </a:r>
          </a:p>
        </p:txBody>
      </p:sp>
      <p:sp>
        <p:nvSpPr>
          <p:cNvPr id="4" name="Veri Yer Tutucusu 3"/>
          <p:cNvSpPr>
            <a:spLocks noGrp="1"/>
          </p:cNvSpPr>
          <p:nvPr>
            <p:ph type="dt" sz="half" idx="10"/>
          </p:nvPr>
        </p:nvSpPr>
        <p:spPr/>
        <p:txBody>
          <a:bodyPr/>
          <a:lstStyle/>
          <a:p>
            <a:fld id="{CC8EB30E-3BFF-4109-963E-9B14152D1A4D}"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34</a:t>
            </a:fld>
            <a:endParaRPr lang="tr-TR"/>
          </a:p>
        </p:txBody>
      </p:sp>
    </p:spTree>
    <p:extLst>
      <p:ext uri="{BB962C8B-B14F-4D97-AF65-F5344CB8AC3E}">
        <p14:creationId xmlns:p14="http://schemas.microsoft.com/office/powerpoint/2010/main" val="1759699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YÖNETİM VE ORGANİZASYON PLANI / Görev Tanımlarını Hazırlama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Görev tanımının amaçları şunlardır: </a:t>
            </a:r>
          </a:p>
          <a:p>
            <a:pPr algn="just"/>
            <a:r>
              <a:rPr lang="tr-TR" sz="2800" dirty="0" smtClean="0"/>
              <a:t> </a:t>
            </a:r>
            <a:r>
              <a:rPr lang="tr-TR" sz="2800" dirty="0"/>
              <a:t>İşin yapılma amacını belirlemek </a:t>
            </a:r>
          </a:p>
          <a:p>
            <a:pPr algn="just"/>
            <a:r>
              <a:rPr lang="tr-TR" sz="2800" dirty="0" smtClean="0"/>
              <a:t> </a:t>
            </a:r>
            <a:r>
              <a:rPr lang="tr-TR" sz="2800" dirty="0"/>
              <a:t>Gerekli olan yetenek ve sorumlulukları saptamak </a:t>
            </a:r>
          </a:p>
          <a:p>
            <a:pPr algn="just"/>
            <a:r>
              <a:rPr lang="tr-TR" sz="2800" dirty="0" smtClean="0"/>
              <a:t> </a:t>
            </a:r>
            <a:r>
              <a:rPr lang="tr-TR" sz="2800" dirty="0"/>
              <a:t>İşin diğer işlerle ilişkisini belirlemek </a:t>
            </a:r>
          </a:p>
          <a:p>
            <a:pPr algn="just"/>
            <a:r>
              <a:rPr lang="tr-TR" sz="2800" dirty="0" smtClean="0"/>
              <a:t> </a:t>
            </a:r>
            <a:r>
              <a:rPr lang="tr-TR" sz="2800" dirty="0"/>
              <a:t>İş şartlarını çalışanlar açısından belirli hâle getirmek </a:t>
            </a:r>
          </a:p>
          <a:p>
            <a:pPr algn="just"/>
            <a:endParaRPr lang="tr-TR" sz="2800" dirty="0"/>
          </a:p>
        </p:txBody>
      </p:sp>
      <p:sp>
        <p:nvSpPr>
          <p:cNvPr id="4" name="Veri Yer Tutucusu 3"/>
          <p:cNvSpPr>
            <a:spLocks noGrp="1"/>
          </p:cNvSpPr>
          <p:nvPr>
            <p:ph type="dt" sz="half" idx="10"/>
          </p:nvPr>
        </p:nvSpPr>
        <p:spPr/>
        <p:txBody>
          <a:bodyPr/>
          <a:lstStyle/>
          <a:p>
            <a:fld id="{1541288E-59F8-4CAF-A508-86BA97B37FB4}"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35</a:t>
            </a:fld>
            <a:endParaRPr lang="tr-TR"/>
          </a:p>
        </p:txBody>
      </p:sp>
    </p:spTree>
    <p:extLst>
      <p:ext uri="{BB962C8B-B14F-4D97-AF65-F5344CB8AC3E}">
        <p14:creationId xmlns:p14="http://schemas.microsoft.com/office/powerpoint/2010/main" val="756238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YÖNETİM VE ORGANİZASYON PLANI / Öz </a:t>
            </a:r>
            <a:r>
              <a:rPr lang="tr-TR" sz="3200" b="1" dirty="0"/>
              <a:t>Geçmiş Hazırlama </a:t>
            </a:r>
            <a:endParaRPr lang="tr-TR" sz="3200" dirty="0"/>
          </a:p>
        </p:txBody>
      </p:sp>
      <p:sp>
        <p:nvSpPr>
          <p:cNvPr id="3" name="İçerik Yer Tutucusu 2"/>
          <p:cNvSpPr>
            <a:spLocks noGrp="1"/>
          </p:cNvSpPr>
          <p:nvPr>
            <p:ph idx="1"/>
          </p:nvPr>
        </p:nvSpPr>
        <p:spPr/>
        <p:txBody>
          <a:bodyPr>
            <a:noAutofit/>
          </a:bodyPr>
          <a:lstStyle/>
          <a:p>
            <a:pPr marL="0" indent="0">
              <a:buNone/>
            </a:pPr>
            <a:r>
              <a:rPr lang="tr-TR" sz="2800" b="1" dirty="0"/>
              <a:t>Öz geçmiş (CV) yazımında yer alan öncelikli başlıklar şöyledir: </a:t>
            </a:r>
          </a:p>
          <a:p>
            <a:pPr>
              <a:buFont typeface="Wingdings" pitchFamily="2" charset="2"/>
              <a:buChar char="Ø"/>
            </a:pPr>
            <a:r>
              <a:rPr lang="tr-TR" sz="2800" dirty="0" smtClean="0"/>
              <a:t>Kariyer </a:t>
            </a:r>
            <a:r>
              <a:rPr lang="tr-TR" sz="2800" dirty="0"/>
              <a:t>Hedefi </a:t>
            </a:r>
            <a:endParaRPr lang="tr-TR" sz="2800" dirty="0" smtClean="0"/>
          </a:p>
          <a:p>
            <a:pPr>
              <a:buFont typeface="Wingdings" pitchFamily="2" charset="2"/>
              <a:buChar char="Ø"/>
            </a:pPr>
            <a:r>
              <a:rPr lang="tr-TR" sz="2800" dirty="0" smtClean="0"/>
              <a:t>Kişisel Bilgiler </a:t>
            </a:r>
          </a:p>
          <a:p>
            <a:pPr>
              <a:buFont typeface="Wingdings" pitchFamily="2" charset="2"/>
              <a:buChar char="Ø"/>
            </a:pPr>
            <a:r>
              <a:rPr lang="tr-TR" sz="2800" dirty="0" smtClean="0"/>
              <a:t>Eğitim </a:t>
            </a:r>
            <a:r>
              <a:rPr lang="tr-TR" sz="2800" dirty="0"/>
              <a:t>Bilgileri </a:t>
            </a:r>
          </a:p>
          <a:p>
            <a:pPr>
              <a:buFont typeface="Wingdings" pitchFamily="2" charset="2"/>
              <a:buChar char="Ø"/>
            </a:pPr>
            <a:r>
              <a:rPr lang="tr-TR" sz="2800" dirty="0"/>
              <a:t>İş/Staj </a:t>
            </a:r>
            <a:r>
              <a:rPr lang="tr-TR" sz="2800" dirty="0" smtClean="0"/>
              <a:t>Deneyimi</a:t>
            </a:r>
          </a:p>
          <a:p>
            <a:pPr>
              <a:buFont typeface="Wingdings" pitchFamily="2" charset="2"/>
              <a:buChar char="Ø"/>
            </a:pPr>
            <a:r>
              <a:rPr lang="tr-TR" sz="2800" dirty="0" smtClean="0"/>
              <a:t>Beceriler </a:t>
            </a:r>
          </a:p>
          <a:p>
            <a:pPr>
              <a:buFont typeface="Wingdings" pitchFamily="2" charset="2"/>
              <a:buChar char="Ø"/>
            </a:pPr>
            <a:r>
              <a:rPr lang="tr-TR" sz="2800" dirty="0" smtClean="0"/>
              <a:t>Eğitimler/Sertifikalar </a:t>
            </a:r>
            <a:endParaRPr lang="tr-TR" sz="2800" dirty="0"/>
          </a:p>
          <a:p>
            <a:pPr>
              <a:buFont typeface="Wingdings" pitchFamily="2" charset="2"/>
              <a:buChar char="Ø"/>
            </a:pPr>
            <a:r>
              <a:rPr lang="tr-TR" sz="2800" dirty="0" smtClean="0"/>
              <a:t>Referanslar</a:t>
            </a:r>
            <a:r>
              <a:rPr lang="tr-TR" sz="2800" b="1" dirty="0" smtClean="0"/>
              <a:t> </a:t>
            </a:r>
            <a:endParaRPr lang="tr-TR" sz="2800" dirty="0"/>
          </a:p>
          <a:p>
            <a:pPr marL="0" indent="0">
              <a:buNone/>
            </a:pPr>
            <a:r>
              <a:rPr lang="tr-TR" sz="2800" b="1" dirty="0" smtClean="0"/>
              <a:t> </a:t>
            </a:r>
            <a:endParaRPr lang="tr-TR" sz="2800" dirty="0"/>
          </a:p>
          <a:p>
            <a:pPr>
              <a:buFont typeface="Wingdings" pitchFamily="2" charset="2"/>
              <a:buChar char="Ø"/>
            </a:pPr>
            <a:endParaRPr lang="tr-TR" sz="2800" dirty="0"/>
          </a:p>
          <a:p>
            <a:pPr marL="0" indent="0">
              <a:buNone/>
            </a:pPr>
            <a:r>
              <a:rPr lang="tr-TR" sz="2800" dirty="0" smtClean="0"/>
              <a:t> </a:t>
            </a:r>
            <a:endParaRPr lang="tr-TR" sz="2800" dirty="0"/>
          </a:p>
        </p:txBody>
      </p:sp>
      <p:sp>
        <p:nvSpPr>
          <p:cNvPr id="4" name="Veri Yer Tutucusu 3"/>
          <p:cNvSpPr>
            <a:spLocks noGrp="1"/>
          </p:cNvSpPr>
          <p:nvPr>
            <p:ph type="dt" sz="half" idx="10"/>
          </p:nvPr>
        </p:nvSpPr>
        <p:spPr/>
        <p:txBody>
          <a:bodyPr/>
          <a:lstStyle/>
          <a:p>
            <a:fld id="{884CF8DF-C678-45BC-B145-F2C8B7C34DB0}"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36</a:t>
            </a:fld>
            <a:endParaRPr lang="tr-TR"/>
          </a:p>
        </p:txBody>
      </p:sp>
    </p:spTree>
    <p:extLst>
      <p:ext uri="{BB962C8B-B14F-4D97-AF65-F5344CB8AC3E}">
        <p14:creationId xmlns:p14="http://schemas.microsoft.com/office/powerpoint/2010/main" val="3396312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YÖNETİM VE ORGANİZASYON PLANI / </a:t>
            </a:r>
            <a:r>
              <a:rPr lang="tr-TR" sz="3200" b="1" dirty="0"/>
              <a:t>İş Hukukunun Temel Kavramları ve İlkeleri </a:t>
            </a:r>
            <a:endParaRPr lang="tr-TR" sz="3200" dirty="0"/>
          </a:p>
        </p:txBody>
      </p:sp>
      <p:sp>
        <p:nvSpPr>
          <p:cNvPr id="3" name="İçerik Yer Tutucusu 2"/>
          <p:cNvSpPr>
            <a:spLocks noGrp="1"/>
          </p:cNvSpPr>
          <p:nvPr>
            <p:ph idx="1"/>
          </p:nvPr>
        </p:nvSpPr>
        <p:spPr>
          <a:xfrm>
            <a:off x="457200" y="1340768"/>
            <a:ext cx="8229600" cy="4525963"/>
          </a:xfrm>
        </p:spPr>
        <p:txBody>
          <a:bodyPr>
            <a:noAutofit/>
          </a:bodyPr>
          <a:lstStyle/>
          <a:p>
            <a:pPr marL="0" indent="0" algn="just">
              <a:buNone/>
            </a:pPr>
            <a:r>
              <a:rPr lang="tr-TR" sz="2800" dirty="0"/>
              <a:t>İş hukukuna yön veren, bu hukuk dalının gelişmesini sağlayan ve yine bu hukuk dalının uygulanmasını ve denetlenmesini sağlayan bazı temel ilke ve düşünceler vardır. Bunlar özetle; </a:t>
            </a:r>
            <a:endParaRPr lang="tr-TR" sz="2800" dirty="0" smtClean="0"/>
          </a:p>
          <a:p>
            <a:pPr algn="just">
              <a:buFont typeface="Wingdings" pitchFamily="2" charset="2"/>
              <a:buChar char="Ø"/>
            </a:pPr>
            <a:r>
              <a:rPr lang="tr-TR" sz="2800" dirty="0" smtClean="0"/>
              <a:t>İşçinin </a:t>
            </a:r>
            <a:r>
              <a:rPr lang="tr-TR" sz="2800" dirty="0"/>
              <a:t>korunması </a:t>
            </a:r>
            <a:r>
              <a:rPr lang="tr-TR" sz="2800" dirty="0" smtClean="0"/>
              <a:t>ilkesi</a:t>
            </a:r>
            <a:endParaRPr lang="tr-TR" sz="2800" dirty="0"/>
          </a:p>
          <a:p>
            <a:pPr algn="just">
              <a:buFont typeface="Wingdings" pitchFamily="2" charset="2"/>
              <a:buChar char="Ø"/>
            </a:pPr>
            <a:r>
              <a:rPr lang="tr-TR" sz="2800" dirty="0" smtClean="0"/>
              <a:t>İşçi </a:t>
            </a:r>
            <a:r>
              <a:rPr lang="tr-TR" sz="2800" dirty="0"/>
              <a:t>lehine yorum ilkesi: </a:t>
            </a:r>
            <a:endParaRPr lang="tr-TR" sz="2800" dirty="0" smtClean="0"/>
          </a:p>
          <a:p>
            <a:pPr algn="just">
              <a:buFont typeface="Wingdings" pitchFamily="2" charset="2"/>
              <a:buChar char="Ø"/>
            </a:pPr>
            <a:r>
              <a:rPr lang="tr-TR" sz="2800" dirty="0" smtClean="0"/>
              <a:t>İşçinin </a:t>
            </a:r>
            <a:r>
              <a:rPr lang="tr-TR" sz="2800" dirty="0"/>
              <a:t>kişiliğinin tanınması: </a:t>
            </a:r>
          </a:p>
          <a:p>
            <a:pPr algn="just">
              <a:buFont typeface="Wingdings" pitchFamily="2" charset="2"/>
              <a:buChar char="Ø"/>
            </a:pPr>
            <a:r>
              <a:rPr lang="tr-TR" sz="2800" dirty="0" smtClean="0"/>
              <a:t>İşçilerin </a:t>
            </a:r>
            <a:r>
              <a:rPr lang="tr-TR" sz="2800" dirty="0"/>
              <a:t>yönetime katılması </a:t>
            </a:r>
          </a:p>
          <a:p>
            <a:pPr algn="just">
              <a:buFont typeface="Wingdings" pitchFamily="2" charset="2"/>
              <a:buChar char="Ø"/>
            </a:pPr>
            <a:r>
              <a:rPr lang="tr-TR" sz="2800" dirty="0" smtClean="0"/>
              <a:t>Bireysel </a:t>
            </a:r>
            <a:r>
              <a:rPr lang="tr-TR" sz="2800" dirty="0"/>
              <a:t>hukukun toplu hukuka dönüşmesi </a:t>
            </a:r>
          </a:p>
          <a:p>
            <a:pPr algn="just">
              <a:buFont typeface="Wingdings" pitchFamily="2" charset="2"/>
              <a:buChar char="Ø"/>
            </a:pPr>
            <a:r>
              <a:rPr lang="tr-TR" sz="2800" dirty="0" smtClean="0"/>
              <a:t>Toplu </a:t>
            </a:r>
            <a:r>
              <a:rPr lang="tr-TR" sz="2800" dirty="0"/>
              <a:t>iş hukukunda tarafların özerkliği </a:t>
            </a:r>
          </a:p>
          <a:p>
            <a:pPr algn="just"/>
            <a:endParaRPr lang="tr-TR" sz="2800" dirty="0"/>
          </a:p>
          <a:p>
            <a:pPr algn="just"/>
            <a:endParaRPr lang="tr-TR" sz="2800" dirty="0"/>
          </a:p>
          <a:p>
            <a:pPr algn="just"/>
            <a:endParaRPr lang="tr-TR" sz="2800" dirty="0"/>
          </a:p>
          <a:p>
            <a:pPr marL="0" indent="0" algn="just">
              <a:buNone/>
            </a:pPr>
            <a:r>
              <a:rPr lang="tr-TR" sz="2800" dirty="0" smtClean="0"/>
              <a:t> </a:t>
            </a:r>
            <a:endParaRPr lang="tr-TR" sz="2800" dirty="0"/>
          </a:p>
        </p:txBody>
      </p:sp>
      <p:sp>
        <p:nvSpPr>
          <p:cNvPr id="4" name="Veri Yer Tutucusu 3"/>
          <p:cNvSpPr>
            <a:spLocks noGrp="1"/>
          </p:cNvSpPr>
          <p:nvPr>
            <p:ph type="dt" sz="half" idx="10"/>
          </p:nvPr>
        </p:nvSpPr>
        <p:spPr/>
        <p:txBody>
          <a:bodyPr/>
          <a:lstStyle/>
          <a:p>
            <a:fld id="{0833F991-EE6C-499E-836F-0FEDB7162B4D}"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37</a:t>
            </a:fld>
            <a:endParaRPr lang="tr-TR"/>
          </a:p>
        </p:txBody>
      </p:sp>
    </p:spTree>
    <p:extLst>
      <p:ext uri="{BB962C8B-B14F-4D97-AF65-F5344CB8AC3E}">
        <p14:creationId xmlns:p14="http://schemas.microsoft.com/office/powerpoint/2010/main" val="2406970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t>4. FİNANSAL PLAN </a:t>
            </a:r>
          </a:p>
        </p:txBody>
      </p:sp>
      <p:sp>
        <p:nvSpPr>
          <p:cNvPr id="6" name="Veri Yer Tutucusu 5"/>
          <p:cNvSpPr>
            <a:spLocks noGrp="1"/>
          </p:cNvSpPr>
          <p:nvPr>
            <p:ph type="dt" sz="half" idx="10"/>
          </p:nvPr>
        </p:nvSpPr>
        <p:spPr/>
        <p:txBody>
          <a:bodyPr/>
          <a:lstStyle/>
          <a:p>
            <a:fld id="{4D2C3B79-AC01-40DC-8345-A06FA6B9EEC7}"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38</a:t>
            </a:fld>
            <a:endParaRPr lang="tr-TR"/>
          </a:p>
        </p:txBody>
      </p:sp>
    </p:spTree>
    <p:extLst>
      <p:ext uri="{BB962C8B-B14F-4D97-AF65-F5344CB8AC3E}">
        <p14:creationId xmlns:p14="http://schemas.microsoft.com/office/powerpoint/2010/main" val="4293165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FİNANSAL PLAN  / Finansal </a:t>
            </a:r>
            <a:r>
              <a:rPr lang="tr-TR" sz="3200" b="1" dirty="0"/>
              <a:t>Okuryazarlık </a:t>
            </a:r>
          </a:p>
        </p:txBody>
      </p:sp>
      <p:sp>
        <p:nvSpPr>
          <p:cNvPr id="5" name="İçerik Yer Tutucusu 4"/>
          <p:cNvSpPr>
            <a:spLocks noGrp="1"/>
          </p:cNvSpPr>
          <p:nvPr>
            <p:ph idx="1"/>
          </p:nvPr>
        </p:nvSpPr>
        <p:spPr/>
        <p:txBody>
          <a:bodyPr>
            <a:normAutofit/>
          </a:bodyPr>
          <a:lstStyle/>
          <a:p>
            <a:pPr marL="0" indent="0" algn="just">
              <a:buNone/>
            </a:pPr>
            <a:endParaRPr lang="tr-TR" sz="2800" dirty="0" smtClean="0"/>
          </a:p>
          <a:p>
            <a:pPr marL="0" indent="0" algn="just">
              <a:buNone/>
            </a:pPr>
            <a:r>
              <a:rPr lang="tr-TR" sz="2800" dirty="0" smtClean="0"/>
              <a:t>Finansal </a:t>
            </a:r>
            <a:r>
              <a:rPr lang="tr-TR" sz="2800" dirty="0"/>
              <a:t>okuryazarlık, gündelik yaşamda kullanılan finansal terimlerin seçiminde bilgi temelli kararlar verebilmeyi sağlayan yeterlilik düzeyi olarak tanımlanmaktadır. </a:t>
            </a:r>
          </a:p>
        </p:txBody>
      </p:sp>
      <p:sp>
        <p:nvSpPr>
          <p:cNvPr id="6" name="Veri Yer Tutucusu 5"/>
          <p:cNvSpPr>
            <a:spLocks noGrp="1"/>
          </p:cNvSpPr>
          <p:nvPr>
            <p:ph type="dt" sz="half" idx="10"/>
          </p:nvPr>
        </p:nvSpPr>
        <p:spPr/>
        <p:txBody>
          <a:bodyPr/>
          <a:lstStyle/>
          <a:p>
            <a:fld id="{171E1CED-B535-441A-ACDD-1479757A6840}"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39</a:t>
            </a:fld>
            <a:endParaRPr lang="tr-TR"/>
          </a:p>
        </p:txBody>
      </p:sp>
    </p:spTree>
    <p:extLst>
      <p:ext uri="{BB962C8B-B14F-4D97-AF65-F5344CB8AC3E}">
        <p14:creationId xmlns:p14="http://schemas.microsoft.com/office/powerpoint/2010/main" val="289664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PAZARLAMA PLANI / </a:t>
            </a:r>
            <a:r>
              <a:rPr lang="es-ES" sz="3200" b="1" dirty="0" smtClean="0"/>
              <a:t>Piyasa </a:t>
            </a:r>
            <a:r>
              <a:rPr lang="es-ES" sz="3200" b="1" dirty="0"/>
              <a:t>Kavramı ve Pazar Tanımı </a:t>
            </a:r>
            <a:r>
              <a:rPr lang="tr-TR" sz="3200" b="1" dirty="0" smtClean="0"/>
              <a:t>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b="1" dirty="0" smtClean="0"/>
              <a:t>Piyasa</a:t>
            </a:r>
            <a:r>
              <a:rPr lang="tr-TR" sz="2800" b="1" dirty="0"/>
              <a:t>: </a:t>
            </a:r>
            <a:r>
              <a:rPr lang="tr-TR" sz="2800" dirty="0"/>
              <a:t>Alıcı ve satıcıların birbirleri ile karşılıklı iletişim içinde oldukları ve değiş tokuşun meydana geldiği yer olarak tanımlanmaktadır. </a:t>
            </a:r>
          </a:p>
          <a:p>
            <a:pPr marL="0" indent="0" algn="just">
              <a:buNone/>
            </a:pPr>
            <a:endParaRPr lang="tr-TR" sz="2800" dirty="0"/>
          </a:p>
          <a:p>
            <a:pPr marL="0" indent="0" algn="just">
              <a:buNone/>
            </a:pPr>
            <a:r>
              <a:rPr lang="tr-TR" sz="2800" b="1" dirty="0" smtClean="0"/>
              <a:t>Pazar</a:t>
            </a:r>
            <a:r>
              <a:rPr lang="tr-TR" sz="2800" b="1" dirty="0"/>
              <a:t>: </a:t>
            </a:r>
            <a:r>
              <a:rPr lang="tr-TR" sz="2800" dirty="0"/>
              <a:t>Alım gücüne sahip olan, özel ya da tüzel kişilerden oluşan tüketici grubu olarak tanımlanmaktadır. </a:t>
            </a:r>
          </a:p>
          <a:p>
            <a:pPr algn="just"/>
            <a:endParaRPr lang="tr-TR" sz="2800" dirty="0"/>
          </a:p>
        </p:txBody>
      </p:sp>
      <p:sp>
        <p:nvSpPr>
          <p:cNvPr id="6" name="Veri Yer Tutucusu 5"/>
          <p:cNvSpPr>
            <a:spLocks noGrp="1"/>
          </p:cNvSpPr>
          <p:nvPr>
            <p:ph type="dt" sz="half" idx="10"/>
          </p:nvPr>
        </p:nvSpPr>
        <p:spPr/>
        <p:txBody>
          <a:bodyPr/>
          <a:lstStyle/>
          <a:p>
            <a:fld id="{7B5A1BBD-3C8D-4BB5-9399-C7E48C81605F}" type="datetime1">
              <a:rPr lang="tr-TR" smtClean="0"/>
              <a:t>15.04.2016</a:t>
            </a:fld>
            <a:endParaRPr lang="tr-TR"/>
          </a:p>
        </p:txBody>
      </p:sp>
      <p:sp>
        <p:nvSpPr>
          <p:cNvPr id="7" name="Altbilgi Yer Tutucusu 6"/>
          <p:cNvSpPr>
            <a:spLocks noGrp="1"/>
          </p:cNvSpPr>
          <p:nvPr>
            <p:ph type="ftr" sz="quarter" idx="11"/>
          </p:nvPr>
        </p:nvSpPr>
        <p:spPr>
          <a:xfrm>
            <a:off x="3124200" y="6356350"/>
            <a:ext cx="3464024" cy="365125"/>
          </a:xfrm>
        </p:spPr>
        <p:txBody>
          <a:bodyPr/>
          <a:lstStyle/>
          <a:p>
            <a:r>
              <a:rPr lang="tr-TR" dirty="0" smtClean="0"/>
              <a:t>GİRİŞİMCİ FİKRİ GELİŞTİRME / </a:t>
            </a:r>
            <a:r>
              <a:rPr lang="tr-TR" dirty="0" err="1" smtClean="0"/>
              <a:t>Öğr.Gör</a:t>
            </a:r>
            <a:r>
              <a:rPr lang="tr-TR" dirty="0" smtClean="0"/>
              <a:t>. Caner BULUT</a:t>
            </a:r>
            <a:endParaRPr lang="tr-TR" dirty="0"/>
          </a:p>
        </p:txBody>
      </p:sp>
      <p:sp>
        <p:nvSpPr>
          <p:cNvPr id="8" name="Slayt Numarası Yer Tutucusu 7"/>
          <p:cNvSpPr>
            <a:spLocks noGrp="1"/>
          </p:cNvSpPr>
          <p:nvPr>
            <p:ph type="sldNum" sz="quarter" idx="12"/>
          </p:nvPr>
        </p:nvSpPr>
        <p:spPr/>
        <p:txBody>
          <a:bodyPr/>
          <a:lstStyle/>
          <a:p>
            <a:fld id="{4BA24F25-BECF-462F-BA1A-C11391AE63D1}" type="slidenum">
              <a:rPr lang="tr-TR" smtClean="0"/>
              <a:t>4</a:t>
            </a:fld>
            <a:endParaRPr lang="tr-TR"/>
          </a:p>
        </p:txBody>
      </p:sp>
    </p:spTree>
    <p:extLst>
      <p:ext uri="{BB962C8B-B14F-4D97-AF65-F5344CB8AC3E}">
        <p14:creationId xmlns:p14="http://schemas.microsoft.com/office/powerpoint/2010/main" val="2107350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FİNANSAL PLAN  / Finansal </a:t>
            </a:r>
            <a:r>
              <a:rPr lang="tr-TR" sz="3200" b="1" dirty="0"/>
              <a:t>Okuryazarlık </a:t>
            </a:r>
          </a:p>
        </p:txBody>
      </p:sp>
      <p:sp>
        <p:nvSpPr>
          <p:cNvPr id="5" name="İçerik Yer Tutucusu 4"/>
          <p:cNvSpPr>
            <a:spLocks noGrp="1"/>
          </p:cNvSpPr>
          <p:nvPr>
            <p:ph sz="half" idx="1"/>
          </p:nvPr>
        </p:nvSpPr>
        <p:spPr>
          <a:xfrm>
            <a:off x="457200" y="1600200"/>
            <a:ext cx="3538736" cy="4525963"/>
          </a:xfrm>
        </p:spPr>
        <p:txBody>
          <a:bodyPr>
            <a:normAutofit/>
          </a:bodyPr>
          <a:lstStyle/>
          <a:p>
            <a:pPr marL="0" indent="0" algn="just">
              <a:buNone/>
            </a:pPr>
            <a:endParaRPr lang="tr-TR" b="1" dirty="0" smtClean="0"/>
          </a:p>
          <a:p>
            <a:pPr marL="0" indent="0" algn="just">
              <a:buNone/>
            </a:pPr>
            <a:endParaRPr lang="tr-TR" b="1" dirty="0"/>
          </a:p>
          <a:p>
            <a:pPr marL="0" indent="0" algn="just">
              <a:buNone/>
            </a:pPr>
            <a:r>
              <a:rPr lang="tr-TR" b="1" dirty="0" smtClean="0"/>
              <a:t>Her </a:t>
            </a:r>
            <a:r>
              <a:rPr lang="tr-TR" b="1" dirty="0"/>
              <a:t>aşamada finansal okuryazarlık farklı boyuttadır. </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164432"/>
            <a:ext cx="417646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Veri Yer Tutucusu 6"/>
          <p:cNvSpPr>
            <a:spLocks noGrp="1"/>
          </p:cNvSpPr>
          <p:nvPr>
            <p:ph type="dt" sz="half" idx="10"/>
          </p:nvPr>
        </p:nvSpPr>
        <p:spPr/>
        <p:txBody>
          <a:bodyPr/>
          <a:lstStyle/>
          <a:p>
            <a:fld id="{372D4846-8555-4D50-AB80-688932DA0992}"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 FİKRİ GELİŞTİRME / Öğr.Gör. Caner BULUT</a:t>
            </a:r>
            <a:endParaRPr lang="tr-TR"/>
          </a:p>
        </p:txBody>
      </p:sp>
      <p:sp>
        <p:nvSpPr>
          <p:cNvPr id="9" name="Slayt Numarası Yer Tutucusu 8"/>
          <p:cNvSpPr>
            <a:spLocks noGrp="1"/>
          </p:cNvSpPr>
          <p:nvPr>
            <p:ph type="sldNum" sz="quarter" idx="12"/>
          </p:nvPr>
        </p:nvSpPr>
        <p:spPr/>
        <p:txBody>
          <a:bodyPr/>
          <a:lstStyle/>
          <a:p>
            <a:fld id="{4BA24F25-BECF-462F-BA1A-C11391AE63D1}" type="slidenum">
              <a:rPr lang="tr-TR" smtClean="0"/>
              <a:t>40</a:t>
            </a:fld>
            <a:endParaRPr lang="tr-TR"/>
          </a:p>
        </p:txBody>
      </p:sp>
    </p:spTree>
    <p:extLst>
      <p:ext uri="{BB962C8B-B14F-4D97-AF65-F5344CB8AC3E}">
        <p14:creationId xmlns:p14="http://schemas.microsoft.com/office/powerpoint/2010/main" val="16578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FİNANSAL PLAN  / Girişimin </a:t>
            </a:r>
            <a:r>
              <a:rPr lang="tr-TR" sz="3200" b="1" dirty="0"/>
              <a:t>Finansman İhtiyacı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dirty="0"/>
              <a:t>Girişimcinin finansman kaynağını seçimi aşamasında seçilen finansman kaynağının; </a:t>
            </a:r>
          </a:p>
          <a:p>
            <a:pPr algn="just"/>
            <a:r>
              <a:rPr lang="tr-TR" sz="2800" dirty="0" smtClean="0"/>
              <a:t> </a:t>
            </a:r>
            <a:r>
              <a:rPr lang="tr-TR" sz="2800" dirty="0"/>
              <a:t>İşletmenin amaçlarını gerçekleştirilmesine hizmet etmesi (kaynakların etkin ve verimli kullanılması), </a:t>
            </a:r>
          </a:p>
          <a:p>
            <a:pPr algn="just"/>
            <a:r>
              <a:rPr lang="tr-TR" sz="2800" dirty="0" smtClean="0"/>
              <a:t> </a:t>
            </a:r>
            <a:r>
              <a:rPr lang="tr-TR" sz="2800" dirty="0"/>
              <a:t>İşletmenin değerini artırıcı bir fonksiyona sahip olması gerekir. </a:t>
            </a:r>
          </a:p>
        </p:txBody>
      </p:sp>
      <p:sp>
        <p:nvSpPr>
          <p:cNvPr id="6" name="Veri Yer Tutucusu 5"/>
          <p:cNvSpPr>
            <a:spLocks noGrp="1"/>
          </p:cNvSpPr>
          <p:nvPr>
            <p:ph type="dt" sz="half" idx="10"/>
          </p:nvPr>
        </p:nvSpPr>
        <p:spPr/>
        <p:txBody>
          <a:bodyPr/>
          <a:lstStyle/>
          <a:p>
            <a:fld id="{DC21BDED-3D0C-4382-8714-3CEECC09624E}"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41</a:t>
            </a:fld>
            <a:endParaRPr lang="tr-TR"/>
          </a:p>
        </p:txBody>
      </p:sp>
    </p:spTree>
    <p:extLst>
      <p:ext uri="{BB962C8B-B14F-4D97-AF65-F5344CB8AC3E}">
        <p14:creationId xmlns:p14="http://schemas.microsoft.com/office/powerpoint/2010/main" val="3040674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FİNANSAL PLAN  / Borç </a:t>
            </a:r>
            <a:r>
              <a:rPr lang="tr-TR" sz="3200" b="1" dirty="0"/>
              <a:t>Öz Sermaye Bileşimi (Finansal Yapı)</a:t>
            </a:r>
            <a:endParaRPr lang="tr-TR" sz="3200"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lgn="ctr">
              <a:buNone/>
            </a:pPr>
            <a:r>
              <a:rPr lang="tr-TR" b="1" dirty="0" smtClean="0"/>
              <a:t>Toplam </a:t>
            </a:r>
            <a:r>
              <a:rPr lang="tr-TR" b="1" dirty="0"/>
              <a:t>sermaye = borç + </a:t>
            </a:r>
            <a:r>
              <a:rPr lang="tr-TR" b="1" dirty="0" smtClean="0"/>
              <a:t>öz sermaye</a:t>
            </a:r>
          </a:p>
          <a:p>
            <a:pPr marL="0" indent="0">
              <a:buNone/>
            </a:pPr>
            <a:endParaRPr lang="tr-TR" dirty="0"/>
          </a:p>
        </p:txBody>
      </p:sp>
      <p:sp>
        <p:nvSpPr>
          <p:cNvPr id="4" name="Veri Yer Tutucusu 3"/>
          <p:cNvSpPr>
            <a:spLocks noGrp="1"/>
          </p:cNvSpPr>
          <p:nvPr>
            <p:ph type="dt" sz="half" idx="10"/>
          </p:nvPr>
        </p:nvSpPr>
        <p:spPr/>
        <p:txBody>
          <a:bodyPr/>
          <a:lstStyle/>
          <a:p>
            <a:fld id="{0C3BFA39-4910-49C7-8FF8-662BB5ED3056}"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42</a:t>
            </a:fld>
            <a:endParaRPr lang="tr-TR"/>
          </a:p>
        </p:txBody>
      </p:sp>
    </p:spTree>
    <p:extLst>
      <p:ext uri="{BB962C8B-B14F-4D97-AF65-F5344CB8AC3E}">
        <p14:creationId xmlns:p14="http://schemas.microsoft.com/office/powerpoint/2010/main" val="1751468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FİNANSAL PLAN  / Borç Öz Sermaye Bileşimi (Finansal Yapı)</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Finansal yapı ile sermaye yapısı birbirinden farklıdır. Bu fark şöyle açıklanabilir: Finansal yapı, bilançonun pasif olan tüm yapısıdır, sermaye yapısı ise uzun süreli borçlar ile </a:t>
            </a:r>
            <a:r>
              <a:rPr lang="tr-TR" sz="2800" dirty="0" err="1"/>
              <a:t>özsermayeden</a:t>
            </a:r>
            <a:r>
              <a:rPr lang="tr-TR" sz="2800" dirty="0"/>
              <a:t> oluşur. Bir firmanın sermaye yapısı, uzun süreli finansal borçlar ve </a:t>
            </a:r>
            <a:r>
              <a:rPr lang="tr-TR" sz="2800" dirty="0" err="1"/>
              <a:t>özsermayeden</a:t>
            </a:r>
            <a:r>
              <a:rPr lang="tr-TR" sz="2800" dirty="0"/>
              <a:t> oluşan sürekli fonlama olarak tanımlanmaktadır. Kısa süreli finansal borçlar, sürekli bir fon olarak kullanılıyorsa bu kaynağın da sermaye yapısı içinde algılanması gerekir.</a:t>
            </a:r>
          </a:p>
        </p:txBody>
      </p:sp>
      <p:sp>
        <p:nvSpPr>
          <p:cNvPr id="4" name="Veri Yer Tutucusu 3"/>
          <p:cNvSpPr>
            <a:spLocks noGrp="1"/>
          </p:cNvSpPr>
          <p:nvPr>
            <p:ph type="dt" sz="half" idx="10"/>
          </p:nvPr>
        </p:nvSpPr>
        <p:spPr/>
        <p:txBody>
          <a:bodyPr/>
          <a:lstStyle/>
          <a:p>
            <a:fld id="{517EBAA3-DEEC-429C-9FB8-0C1B6364C83E}"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43</a:t>
            </a:fld>
            <a:endParaRPr lang="tr-TR"/>
          </a:p>
        </p:txBody>
      </p:sp>
    </p:spTree>
    <p:extLst>
      <p:ext uri="{BB962C8B-B14F-4D97-AF65-F5344CB8AC3E}">
        <p14:creationId xmlns:p14="http://schemas.microsoft.com/office/powerpoint/2010/main" val="3682686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FİNANSAL PLAN  / Finansman </a:t>
            </a:r>
            <a:r>
              <a:rPr lang="tr-TR" sz="3200" b="1" dirty="0"/>
              <a:t>Kaynakları </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dirty="0"/>
              <a:t>İşletmeler fonları iki kaynaktan temin edebilmektedir. </a:t>
            </a:r>
          </a:p>
          <a:p>
            <a:pPr algn="just"/>
            <a:r>
              <a:rPr lang="tr-TR" sz="2800" dirty="0" smtClean="0"/>
              <a:t> </a:t>
            </a:r>
            <a:r>
              <a:rPr lang="tr-TR" sz="2800" dirty="0"/>
              <a:t>Birinci fon kaynağı işletme sahip ve sahiplerinin verdikleri </a:t>
            </a:r>
            <a:r>
              <a:rPr lang="tr-TR" sz="2800" dirty="0" err="1"/>
              <a:t>özkaynak</a:t>
            </a:r>
            <a:r>
              <a:rPr lang="tr-TR" sz="2800" dirty="0"/>
              <a:t> niteliğindeki fonlardır. </a:t>
            </a:r>
          </a:p>
          <a:p>
            <a:pPr algn="just"/>
            <a:r>
              <a:rPr lang="tr-TR" sz="2800" dirty="0" smtClean="0"/>
              <a:t> </a:t>
            </a:r>
            <a:r>
              <a:rPr lang="tr-TR" sz="2800" dirty="0"/>
              <a:t>İkincisi ise 3. şahıslardan borçlanma yoluyla temin edilen fonlardır. </a:t>
            </a:r>
            <a:r>
              <a:rPr lang="tr-TR" sz="2800" dirty="0" err="1"/>
              <a:t>Özkaynak</a:t>
            </a:r>
            <a:r>
              <a:rPr lang="tr-TR" sz="2800" dirty="0"/>
              <a:t> niteliğinde sağlanan fonlar karşılığında işletmenin herhangi bir sabit ödeme yükümlülüğü olmamaktadır. İç kaynaklar işletmeler elde ettikleri net kârı ortaklarına kâr payı olarak dağıtmayıp yeniden işletmeye yatırarak da fon temin edebilir. </a:t>
            </a:r>
          </a:p>
          <a:p>
            <a:pPr algn="just"/>
            <a:endParaRPr lang="tr-TR" sz="2800" dirty="0"/>
          </a:p>
        </p:txBody>
      </p:sp>
      <p:sp>
        <p:nvSpPr>
          <p:cNvPr id="4" name="Veri Yer Tutucusu 3"/>
          <p:cNvSpPr>
            <a:spLocks noGrp="1"/>
          </p:cNvSpPr>
          <p:nvPr>
            <p:ph type="dt" sz="half" idx="10"/>
          </p:nvPr>
        </p:nvSpPr>
        <p:spPr/>
        <p:txBody>
          <a:bodyPr/>
          <a:lstStyle/>
          <a:p>
            <a:fld id="{196CD10A-7E16-447A-90D2-391DC42A64F5}"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44</a:t>
            </a:fld>
            <a:endParaRPr lang="tr-TR"/>
          </a:p>
        </p:txBody>
      </p:sp>
    </p:spTree>
    <p:extLst>
      <p:ext uri="{BB962C8B-B14F-4D97-AF65-F5344CB8AC3E}">
        <p14:creationId xmlns:p14="http://schemas.microsoft.com/office/powerpoint/2010/main" val="2021938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FİNANSAL PLAN  / Finansman Kaynakları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Kısa vadeli finansman kaynakları aşağıda sıralanmıştır</a:t>
            </a:r>
            <a:r>
              <a:rPr lang="tr-TR" sz="2800" dirty="0" smtClean="0"/>
              <a:t>:</a:t>
            </a:r>
          </a:p>
          <a:p>
            <a:pPr algn="just">
              <a:buFont typeface="Wingdings" pitchFamily="2" charset="2"/>
              <a:buChar char="Ø"/>
            </a:pPr>
            <a:r>
              <a:rPr lang="tr-TR" sz="2800" dirty="0" smtClean="0"/>
              <a:t> </a:t>
            </a:r>
            <a:r>
              <a:rPr lang="tr-TR" sz="2800" dirty="0"/>
              <a:t>Ticari </a:t>
            </a:r>
            <a:r>
              <a:rPr lang="tr-TR" sz="2800" dirty="0" smtClean="0"/>
              <a:t>borçlar</a:t>
            </a:r>
          </a:p>
          <a:p>
            <a:pPr algn="just">
              <a:buFont typeface="Wingdings" pitchFamily="2" charset="2"/>
              <a:buChar char="Ø"/>
            </a:pPr>
            <a:r>
              <a:rPr lang="tr-TR" sz="2800" dirty="0" smtClean="0"/>
              <a:t>Müşteri avansı</a:t>
            </a:r>
            <a:endParaRPr lang="tr-TR" sz="2800" dirty="0"/>
          </a:p>
          <a:p>
            <a:pPr algn="just">
              <a:buFont typeface="Wingdings" pitchFamily="2" charset="2"/>
              <a:buChar char="Ø"/>
            </a:pPr>
            <a:r>
              <a:rPr lang="tr-TR" sz="2800" dirty="0" smtClean="0"/>
              <a:t>Kısa </a:t>
            </a:r>
            <a:r>
              <a:rPr lang="tr-TR" sz="2800" dirty="0"/>
              <a:t>vadeli banka kredileri </a:t>
            </a:r>
          </a:p>
          <a:p>
            <a:pPr algn="just">
              <a:buFont typeface="Wingdings" pitchFamily="2" charset="2"/>
              <a:buChar char="Ø"/>
            </a:pPr>
            <a:r>
              <a:rPr lang="tr-TR" sz="2800" dirty="0" smtClean="0"/>
              <a:t>Borçlu </a:t>
            </a:r>
            <a:r>
              <a:rPr lang="tr-TR" sz="2800" dirty="0"/>
              <a:t>cari hesap </a:t>
            </a:r>
          </a:p>
          <a:p>
            <a:pPr algn="just">
              <a:buFont typeface="Wingdings" pitchFamily="2" charset="2"/>
              <a:buChar char="Ø"/>
            </a:pPr>
            <a:r>
              <a:rPr lang="sv-SE" sz="2800" dirty="0" smtClean="0"/>
              <a:t>Faktoring </a:t>
            </a:r>
            <a:endParaRPr lang="sv-SE" sz="2800" dirty="0"/>
          </a:p>
          <a:p>
            <a:pPr algn="just">
              <a:buFont typeface="Wingdings" pitchFamily="2" charset="2"/>
              <a:buChar char="Ø"/>
            </a:pPr>
            <a:r>
              <a:rPr lang="tr-TR" sz="2800" dirty="0" err="1" smtClean="0"/>
              <a:t>Barter</a:t>
            </a:r>
            <a:endParaRPr lang="tr-TR" sz="2800" dirty="0"/>
          </a:p>
          <a:p>
            <a:pPr algn="just"/>
            <a:endParaRPr lang="tr-TR" sz="2800" dirty="0"/>
          </a:p>
          <a:p>
            <a:pPr marL="0" indent="0" algn="just">
              <a:buNone/>
            </a:pPr>
            <a:endParaRPr lang="tr-TR" sz="2800" dirty="0"/>
          </a:p>
        </p:txBody>
      </p:sp>
      <p:sp>
        <p:nvSpPr>
          <p:cNvPr id="4" name="Veri Yer Tutucusu 3"/>
          <p:cNvSpPr>
            <a:spLocks noGrp="1"/>
          </p:cNvSpPr>
          <p:nvPr>
            <p:ph type="dt" sz="half" idx="10"/>
          </p:nvPr>
        </p:nvSpPr>
        <p:spPr/>
        <p:txBody>
          <a:bodyPr/>
          <a:lstStyle/>
          <a:p>
            <a:fld id="{BAFB45C5-5660-4BD2-9FB9-7AACC243459C}"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45</a:t>
            </a:fld>
            <a:endParaRPr lang="tr-TR"/>
          </a:p>
        </p:txBody>
      </p:sp>
    </p:spTree>
    <p:extLst>
      <p:ext uri="{BB962C8B-B14F-4D97-AF65-F5344CB8AC3E}">
        <p14:creationId xmlns:p14="http://schemas.microsoft.com/office/powerpoint/2010/main" val="2128474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FİNANSAL PLAN  / Çalışma </a:t>
            </a:r>
            <a:r>
              <a:rPr lang="tr-TR" sz="3200" b="1" dirty="0"/>
              <a:t>Sermayesi Yönetimi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İşletmenin tam kapasiteyle çalışması, üretimin kesintisiz devam edebilmesini, iş hacminin genişletilebilmesini, yükümlülüklerinin karşılanamama riskinin azalmasını, borçların zamanında ödenmesini, kredi değerliliğinin artmasını, olağanüstü durumların mali durumu olumsuz etkilememesini, faaliyetlerin kârlı ve verimli şekilde yürütülmesini sağlamaktan kaynaklanır.</a:t>
            </a:r>
          </a:p>
        </p:txBody>
      </p:sp>
      <p:sp>
        <p:nvSpPr>
          <p:cNvPr id="4" name="Veri Yer Tutucusu 3"/>
          <p:cNvSpPr>
            <a:spLocks noGrp="1"/>
          </p:cNvSpPr>
          <p:nvPr>
            <p:ph type="dt" sz="half" idx="10"/>
          </p:nvPr>
        </p:nvSpPr>
        <p:spPr/>
        <p:txBody>
          <a:bodyPr/>
          <a:lstStyle/>
          <a:p>
            <a:fld id="{202C0B4A-2479-43BB-9DDB-13BF0A08F46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46</a:t>
            </a:fld>
            <a:endParaRPr lang="tr-TR"/>
          </a:p>
        </p:txBody>
      </p:sp>
    </p:spTree>
    <p:extLst>
      <p:ext uri="{BB962C8B-B14F-4D97-AF65-F5344CB8AC3E}">
        <p14:creationId xmlns:p14="http://schemas.microsoft.com/office/powerpoint/2010/main" val="3528821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FİNANSAL PLAN  / Çalışma Sermayesi Yönetimi </a:t>
            </a:r>
            <a:endParaRPr lang="tr-TR" sz="3200" dirty="0"/>
          </a:p>
        </p:txBody>
      </p:sp>
      <p:sp>
        <p:nvSpPr>
          <p:cNvPr id="3" name="İçerik Yer Tutucusu 2"/>
          <p:cNvSpPr>
            <a:spLocks noGrp="1"/>
          </p:cNvSpPr>
          <p:nvPr>
            <p:ph idx="1"/>
          </p:nvPr>
        </p:nvSpPr>
        <p:spPr>
          <a:xfrm>
            <a:off x="457200" y="1340768"/>
            <a:ext cx="8229600" cy="4525963"/>
          </a:xfrm>
        </p:spPr>
        <p:txBody>
          <a:bodyPr>
            <a:noAutofit/>
          </a:bodyPr>
          <a:lstStyle/>
          <a:p>
            <a:pPr algn="just"/>
            <a:r>
              <a:rPr lang="tr-TR" sz="2700" dirty="0"/>
              <a:t>Çalışma sermayesinin yetersizliğini gidermek için alınacak tedbirler aşağıda sıralanmıştır: </a:t>
            </a:r>
          </a:p>
          <a:p>
            <a:pPr algn="just"/>
            <a:r>
              <a:rPr lang="tr-TR" sz="2700" dirty="0" smtClean="0"/>
              <a:t> </a:t>
            </a:r>
            <a:r>
              <a:rPr lang="tr-TR" sz="2700" dirty="0"/>
              <a:t>Uzun süreli kaynak sağlamak </a:t>
            </a:r>
          </a:p>
          <a:p>
            <a:pPr algn="just"/>
            <a:r>
              <a:rPr lang="tr-TR" sz="2700" dirty="0" smtClean="0"/>
              <a:t> </a:t>
            </a:r>
            <a:r>
              <a:rPr lang="tr-TR" sz="2700" dirty="0"/>
              <a:t>Yeni krediler bulmak </a:t>
            </a:r>
          </a:p>
          <a:p>
            <a:pPr algn="just"/>
            <a:r>
              <a:rPr lang="tr-TR" sz="2700" dirty="0" smtClean="0"/>
              <a:t> </a:t>
            </a:r>
            <a:r>
              <a:rPr lang="tr-TR" sz="2700" dirty="0"/>
              <a:t>Satış fiyatlarını yeniden ayarlamak </a:t>
            </a:r>
          </a:p>
          <a:p>
            <a:pPr algn="just"/>
            <a:r>
              <a:rPr lang="tr-TR" sz="2700" dirty="0" smtClean="0"/>
              <a:t> </a:t>
            </a:r>
            <a:r>
              <a:rPr lang="tr-TR" sz="2700" dirty="0"/>
              <a:t>Alacak ve stok devir hızını arttırmak </a:t>
            </a:r>
          </a:p>
          <a:p>
            <a:pPr algn="just"/>
            <a:r>
              <a:rPr lang="tr-TR" sz="2700" dirty="0" smtClean="0"/>
              <a:t> </a:t>
            </a:r>
            <a:r>
              <a:rPr lang="tr-TR" sz="2700" dirty="0"/>
              <a:t>Üretim kapasitesini etkilemeyecek biçimde duran varlıkları azaltmak </a:t>
            </a:r>
          </a:p>
          <a:p>
            <a:pPr algn="just"/>
            <a:r>
              <a:rPr lang="tr-TR" sz="2700" dirty="0" smtClean="0"/>
              <a:t> </a:t>
            </a:r>
            <a:r>
              <a:rPr lang="tr-TR" sz="2700" dirty="0"/>
              <a:t>Kısa vadeli borçları konsolide etmek(ertelemek) </a:t>
            </a:r>
          </a:p>
          <a:p>
            <a:pPr algn="just"/>
            <a:r>
              <a:rPr lang="tr-TR" sz="2700" dirty="0" smtClean="0"/>
              <a:t> </a:t>
            </a:r>
            <a:r>
              <a:rPr lang="tr-TR" sz="2700" dirty="0"/>
              <a:t>Ödenmiş sermayeyi arttırmak </a:t>
            </a:r>
          </a:p>
          <a:p>
            <a:pPr algn="just"/>
            <a:endParaRPr lang="tr-TR" sz="2700" dirty="0"/>
          </a:p>
        </p:txBody>
      </p:sp>
      <p:sp>
        <p:nvSpPr>
          <p:cNvPr id="4" name="Veri Yer Tutucusu 3"/>
          <p:cNvSpPr>
            <a:spLocks noGrp="1"/>
          </p:cNvSpPr>
          <p:nvPr>
            <p:ph type="dt" sz="half" idx="10"/>
          </p:nvPr>
        </p:nvSpPr>
        <p:spPr/>
        <p:txBody>
          <a:bodyPr/>
          <a:lstStyle/>
          <a:p>
            <a:fld id="{54E6BFB6-BE55-49DF-9EAE-46611A4A4073}"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47</a:t>
            </a:fld>
            <a:endParaRPr lang="tr-TR"/>
          </a:p>
        </p:txBody>
      </p:sp>
    </p:spTree>
    <p:extLst>
      <p:ext uri="{BB962C8B-B14F-4D97-AF65-F5344CB8AC3E}">
        <p14:creationId xmlns:p14="http://schemas.microsoft.com/office/powerpoint/2010/main" val="902604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FİNANSAL PLAN  / Çalışma </a:t>
            </a:r>
            <a:r>
              <a:rPr lang="tr-TR" sz="3200" b="1" dirty="0"/>
              <a:t>Sermayesi Yönetimi </a:t>
            </a:r>
            <a:endParaRPr lang="tr-TR" sz="3200" dirty="0"/>
          </a:p>
        </p:txBody>
      </p:sp>
      <p:sp>
        <p:nvSpPr>
          <p:cNvPr id="3" name="İçerik Yer Tutucusu 2"/>
          <p:cNvSpPr>
            <a:spLocks noGrp="1"/>
          </p:cNvSpPr>
          <p:nvPr>
            <p:ph idx="1"/>
          </p:nvPr>
        </p:nvSpPr>
        <p:spPr/>
        <p:txBody>
          <a:bodyPr>
            <a:normAutofit/>
          </a:bodyPr>
          <a:lstStyle/>
          <a:p>
            <a:endParaRPr lang="tr-TR" sz="2800" b="1" dirty="0" smtClean="0"/>
          </a:p>
          <a:p>
            <a:pPr algn="just">
              <a:buFont typeface="Wingdings" pitchFamily="2" charset="2"/>
              <a:buChar char="Ø"/>
            </a:pPr>
            <a:r>
              <a:rPr lang="tr-TR" sz="2800" dirty="0" smtClean="0"/>
              <a:t>Nakit Yönetimi</a:t>
            </a:r>
          </a:p>
          <a:p>
            <a:pPr algn="just">
              <a:buFont typeface="Wingdings" pitchFamily="2" charset="2"/>
              <a:buChar char="Ø"/>
            </a:pPr>
            <a:r>
              <a:rPr lang="tr-TR" sz="2800" dirty="0"/>
              <a:t>Alacak </a:t>
            </a:r>
            <a:r>
              <a:rPr lang="tr-TR" sz="2800" dirty="0" smtClean="0"/>
              <a:t>Yönetimi</a:t>
            </a:r>
          </a:p>
          <a:p>
            <a:pPr algn="just">
              <a:buFont typeface="Wingdings" pitchFamily="2" charset="2"/>
              <a:buChar char="Ø"/>
            </a:pPr>
            <a:r>
              <a:rPr lang="tr-TR" sz="2800" dirty="0"/>
              <a:t>Stok Yönetimi</a:t>
            </a:r>
          </a:p>
        </p:txBody>
      </p:sp>
      <p:sp>
        <p:nvSpPr>
          <p:cNvPr id="4" name="Veri Yer Tutucusu 3"/>
          <p:cNvSpPr>
            <a:spLocks noGrp="1"/>
          </p:cNvSpPr>
          <p:nvPr>
            <p:ph type="dt" sz="half" idx="10"/>
          </p:nvPr>
        </p:nvSpPr>
        <p:spPr/>
        <p:txBody>
          <a:bodyPr/>
          <a:lstStyle/>
          <a:p>
            <a:fld id="{D1687DFA-EA6B-4C7E-9E3D-739B1197FDBA}"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48</a:t>
            </a:fld>
            <a:endParaRPr lang="tr-TR"/>
          </a:p>
        </p:txBody>
      </p:sp>
    </p:spTree>
    <p:extLst>
      <p:ext uri="{BB962C8B-B14F-4D97-AF65-F5344CB8AC3E}">
        <p14:creationId xmlns:p14="http://schemas.microsoft.com/office/powerpoint/2010/main" val="4204076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FİNANSAL PLAN  / Satışları </a:t>
            </a:r>
            <a:r>
              <a:rPr lang="tr-TR" sz="3200" b="1" dirty="0"/>
              <a:t>Tahmin Etme</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Genel olarak satış tahmin yöntemleri aşağıdaki şekilde sınıflandırılmaktadır: </a:t>
            </a:r>
          </a:p>
          <a:p>
            <a:pPr algn="just"/>
            <a:r>
              <a:rPr lang="tr-TR" sz="2800" dirty="0" smtClean="0"/>
              <a:t> </a:t>
            </a:r>
            <a:r>
              <a:rPr lang="tr-TR" sz="2800" dirty="0"/>
              <a:t>Yargısal yöntemler </a:t>
            </a:r>
          </a:p>
          <a:p>
            <a:pPr algn="just"/>
            <a:r>
              <a:rPr lang="tr-TR" sz="2800" dirty="0" smtClean="0"/>
              <a:t> </a:t>
            </a:r>
            <a:r>
              <a:rPr lang="tr-TR" sz="2800" dirty="0"/>
              <a:t>Özel amaçlı yöntemler </a:t>
            </a:r>
          </a:p>
          <a:p>
            <a:pPr algn="just"/>
            <a:r>
              <a:rPr lang="tr-TR" sz="2800" dirty="0" smtClean="0"/>
              <a:t> </a:t>
            </a:r>
            <a:r>
              <a:rPr lang="tr-TR" sz="2800" dirty="0"/>
              <a:t>İstatistiksel yöntemler </a:t>
            </a:r>
          </a:p>
          <a:p>
            <a:pPr algn="just"/>
            <a:r>
              <a:rPr lang="tr-TR" sz="2800" dirty="0" smtClean="0"/>
              <a:t> </a:t>
            </a:r>
            <a:r>
              <a:rPr lang="tr-TR" sz="2800" dirty="0"/>
              <a:t>Birleşik yöntemler </a:t>
            </a:r>
          </a:p>
          <a:p>
            <a:pPr marL="0" indent="0" algn="just">
              <a:buNone/>
            </a:pPr>
            <a:endParaRPr lang="tr-TR" sz="2800" dirty="0"/>
          </a:p>
        </p:txBody>
      </p:sp>
      <p:sp>
        <p:nvSpPr>
          <p:cNvPr id="4" name="Veri Yer Tutucusu 3"/>
          <p:cNvSpPr>
            <a:spLocks noGrp="1"/>
          </p:cNvSpPr>
          <p:nvPr>
            <p:ph type="dt" sz="half" idx="10"/>
          </p:nvPr>
        </p:nvSpPr>
        <p:spPr/>
        <p:txBody>
          <a:bodyPr/>
          <a:lstStyle/>
          <a:p>
            <a:fld id="{05BEA1A4-E260-4FEE-966C-E554E3749D20}"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49</a:t>
            </a:fld>
            <a:endParaRPr lang="tr-TR"/>
          </a:p>
        </p:txBody>
      </p:sp>
    </p:spTree>
    <p:extLst>
      <p:ext uri="{BB962C8B-B14F-4D97-AF65-F5344CB8AC3E}">
        <p14:creationId xmlns:p14="http://schemas.microsoft.com/office/powerpoint/2010/main" val="3886357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4638"/>
            <a:ext cx="8291264" cy="634082"/>
          </a:xfrm>
        </p:spPr>
        <p:txBody>
          <a:bodyPr>
            <a:noAutofit/>
          </a:bodyPr>
          <a:lstStyle/>
          <a:p>
            <a:r>
              <a:rPr lang="tr-TR" sz="3200" b="1" dirty="0" smtClean="0"/>
              <a:t>PAZARLAMA PLANI / Pazarın </a:t>
            </a:r>
            <a:r>
              <a:rPr lang="tr-TR" sz="3200" b="1" dirty="0"/>
              <a:t>ve Çevrenin Durumunun Analizi </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Bilgi, beceri ve deneyimler dışında girişimci adaylarının iş fikrine çevirdikleri konular, fırsatlar olarak bilinmektedir. Fırsatları sezebilmek, piyasanın nabzını tutmak girişimcinin bilinen en temel özelliklerindendir. Bu fırsatlar; piyasaya yeni bir ürün ya da hizmeti sunma şansını yakalamak, güçlü ve avantajlı bir ortaklık için gerekli ilişkilere ulaşmak ve diğer rakiplerine karşı rekabet şansı çok olan ürün yada hizmetleri sunmak şeklinde sıralanabilir.</a:t>
            </a:r>
          </a:p>
        </p:txBody>
      </p:sp>
      <p:sp>
        <p:nvSpPr>
          <p:cNvPr id="4" name="Veri Yer Tutucusu 3"/>
          <p:cNvSpPr>
            <a:spLocks noGrp="1"/>
          </p:cNvSpPr>
          <p:nvPr>
            <p:ph type="dt" sz="half" idx="10"/>
          </p:nvPr>
        </p:nvSpPr>
        <p:spPr/>
        <p:txBody>
          <a:bodyPr/>
          <a:lstStyle/>
          <a:p>
            <a:fld id="{F90D3FAE-96D9-4261-9365-EF0F7E0A22A8}"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5</a:t>
            </a:fld>
            <a:endParaRPr lang="tr-TR"/>
          </a:p>
        </p:txBody>
      </p:sp>
    </p:spTree>
    <p:extLst>
      <p:ext uri="{BB962C8B-B14F-4D97-AF65-F5344CB8AC3E}">
        <p14:creationId xmlns:p14="http://schemas.microsoft.com/office/powerpoint/2010/main" val="4224721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FİNANSAL PLAN  / Başa </a:t>
            </a:r>
            <a:r>
              <a:rPr lang="tr-TR" sz="3200" b="1" dirty="0"/>
              <a:t>Baş Noktası</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Üretim miktarı, maliyet akışları ve satış gelirleri arasındaki ilişkilere dayanarak </a:t>
            </a:r>
            <a:r>
              <a:rPr lang="tr-TR" sz="2800" b="1" dirty="0"/>
              <a:t>Giderler = Gelirler </a:t>
            </a:r>
            <a:r>
              <a:rPr lang="tr-TR" sz="2800" dirty="0"/>
              <a:t>olduğu faaliyet düzeyini gösterir. </a:t>
            </a:r>
          </a:p>
          <a:p>
            <a:pPr marL="0" indent="0" algn="just">
              <a:buNone/>
            </a:pPr>
            <a:endParaRPr lang="tr-TR" sz="2800" dirty="0" smtClean="0"/>
          </a:p>
          <a:p>
            <a:pPr marL="0" indent="0" algn="just">
              <a:buNone/>
            </a:pPr>
            <a:r>
              <a:rPr lang="tr-TR" sz="2800" dirty="0" smtClean="0"/>
              <a:t>Kâr </a:t>
            </a:r>
            <a:r>
              <a:rPr lang="tr-TR" sz="2800" dirty="0"/>
              <a:t>ve zararın sıfır olduğu bu noktaya, sıfır kâr noktası, ölü nokta, kâra geçiş noktası gibi adlar da verilir.</a:t>
            </a:r>
          </a:p>
        </p:txBody>
      </p:sp>
      <p:sp>
        <p:nvSpPr>
          <p:cNvPr id="4" name="Veri Yer Tutucusu 3"/>
          <p:cNvSpPr>
            <a:spLocks noGrp="1"/>
          </p:cNvSpPr>
          <p:nvPr>
            <p:ph type="dt" sz="half" idx="10"/>
          </p:nvPr>
        </p:nvSpPr>
        <p:spPr/>
        <p:txBody>
          <a:bodyPr/>
          <a:lstStyle/>
          <a:p>
            <a:fld id="{8BFB7BFE-987B-49AC-8981-8420C1498C81}"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50</a:t>
            </a:fld>
            <a:endParaRPr lang="tr-TR"/>
          </a:p>
        </p:txBody>
      </p:sp>
    </p:spTree>
    <p:extLst>
      <p:ext uri="{BB962C8B-B14F-4D97-AF65-F5344CB8AC3E}">
        <p14:creationId xmlns:p14="http://schemas.microsoft.com/office/powerpoint/2010/main" val="948154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FİNANSAL PLAN  / Kârlılık </a:t>
            </a:r>
            <a:r>
              <a:rPr lang="tr-TR" sz="3200" b="1" dirty="0"/>
              <a:t>Hesaplamaları</a:t>
            </a:r>
            <a:endParaRPr lang="tr-TR" sz="3200" dirty="0"/>
          </a:p>
        </p:txBody>
      </p:sp>
      <p:sp>
        <p:nvSpPr>
          <p:cNvPr id="3" name="İçerik Yer Tutucusu 2"/>
          <p:cNvSpPr>
            <a:spLocks noGrp="1"/>
          </p:cNvSpPr>
          <p:nvPr>
            <p:ph idx="1"/>
          </p:nvPr>
        </p:nvSpPr>
        <p:spPr/>
        <p:txBody>
          <a:bodyPr>
            <a:normAutofit/>
          </a:bodyPr>
          <a:lstStyle/>
          <a:p>
            <a:pPr marL="0" indent="0" algn="just">
              <a:buNone/>
            </a:pPr>
            <a:r>
              <a:rPr lang="tr-TR" sz="2800" dirty="0"/>
              <a:t>Bir işletmede işletmenin dönem sonu kâr ve zarar durumu ortaya koyan, kâr veya zararın ortaya çıkışını yol açan gelirleri ve giderleri ve kayıpları özetleyen hesap olarak bilinmektedir. İşletmenin kâr ve gelirleri bu hesabın alacak tarafına, zarar ve giderleri ise borç tarafına kaydedilir.</a:t>
            </a:r>
          </a:p>
        </p:txBody>
      </p:sp>
      <p:sp>
        <p:nvSpPr>
          <p:cNvPr id="4" name="Veri Yer Tutucusu 3"/>
          <p:cNvSpPr>
            <a:spLocks noGrp="1"/>
          </p:cNvSpPr>
          <p:nvPr>
            <p:ph type="dt" sz="half" idx="10"/>
          </p:nvPr>
        </p:nvSpPr>
        <p:spPr/>
        <p:txBody>
          <a:bodyPr/>
          <a:lstStyle/>
          <a:p>
            <a:fld id="{51D37ADF-CC47-4E37-9139-9A1429825D62}"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51</a:t>
            </a:fld>
            <a:endParaRPr lang="tr-TR"/>
          </a:p>
        </p:txBody>
      </p:sp>
    </p:spTree>
    <p:extLst>
      <p:ext uri="{BB962C8B-B14F-4D97-AF65-F5344CB8AC3E}">
        <p14:creationId xmlns:p14="http://schemas.microsoft.com/office/powerpoint/2010/main" val="3681331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600" dirty="0"/>
              <a:t>5. RİSK ANALİZİ VE DEĞERLENDİRME</a:t>
            </a:r>
          </a:p>
        </p:txBody>
      </p:sp>
      <p:sp>
        <p:nvSpPr>
          <p:cNvPr id="6" name="Veri Yer Tutucusu 5"/>
          <p:cNvSpPr>
            <a:spLocks noGrp="1"/>
          </p:cNvSpPr>
          <p:nvPr>
            <p:ph type="dt" sz="half" idx="10"/>
          </p:nvPr>
        </p:nvSpPr>
        <p:spPr/>
        <p:txBody>
          <a:bodyPr/>
          <a:lstStyle/>
          <a:p>
            <a:fld id="{EB18DD74-8971-42D0-BE62-28ED632BA703}"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52</a:t>
            </a:fld>
            <a:endParaRPr lang="tr-TR"/>
          </a:p>
        </p:txBody>
      </p:sp>
    </p:spTree>
    <p:extLst>
      <p:ext uri="{BB962C8B-B14F-4D97-AF65-F5344CB8AC3E}">
        <p14:creationId xmlns:p14="http://schemas.microsoft.com/office/powerpoint/2010/main" val="2651892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Autofit/>
          </a:bodyPr>
          <a:lstStyle/>
          <a:p>
            <a:r>
              <a:rPr lang="tr-TR" sz="3200" b="1" dirty="0" smtClean="0"/>
              <a:t>RİSK ANALİZİ VE DEĞERLENDİRME / Senaryo </a:t>
            </a:r>
            <a:r>
              <a:rPr lang="tr-TR" sz="3200" b="1" dirty="0"/>
              <a:t>Analizi</a:t>
            </a:r>
          </a:p>
        </p:txBody>
      </p:sp>
      <p:sp>
        <p:nvSpPr>
          <p:cNvPr id="5" name="İçerik Yer Tutucusu 4"/>
          <p:cNvSpPr>
            <a:spLocks noGrp="1"/>
          </p:cNvSpPr>
          <p:nvPr>
            <p:ph idx="1"/>
          </p:nvPr>
        </p:nvSpPr>
        <p:spPr/>
        <p:txBody>
          <a:bodyPr>
            <a:normAutofit/>
          </a:bodyPr>
          <a:lstStyle/>
          <a:p>
            <a:pPr marL="0" indent="0" algn="just">
              <a:buNone/>
            </a:pPr>
            <a:r>
              <a:rPr lang="tr-TR" sz="2800" dirty="0"/>
              <a:t>Senaryo analizi gerçekleştiğinde büyük tutarlı zararlara yol açan, beklenmeyen ve sıra dışı </a:t>
            </a:r>
            <a:r>
              <a:rPr lang="tr-TR" sz="2800" dirty="0" err="1"/>
              <a:t>operasyonel</a:t>
            </a:r>
            <a:r>
              <a:rPr lang="tr-TR" sz="2800" dirty="0"/>
              <a:t> risklerin değerlendirilmesinde kullanılan bir yöntemdir. Senaryo analizleri hazırlanırken bankanın </a:t>
            </a:r>
            <a:r>
              <a:rPr lang="tr-TR" sz="2800" dirty="0" err="1"/>
              <a:t>operasyonel</a:t>
            </a:r>
            <a:r>
              <a:rPr lang="tr-TR" sz="2800" dirty="0"/>
              <a:t> risk profili öznel kriterler çerçevesinde analiz edilir.</a:t>
            </a:r>
          </a:p>
        </p:txBody>
      </p:sp>
      <p:sp>
        <p:nvSpPr>
          <p:cNvPr id="6" name="Veri Yer Tutucusu 5"/>
          <p:cNvSpPr>
            <a:spLocks noGrp="1"/>
          </p:cNvSpPr>
          <p:nvPr>
            <p:ph type="dt" sz="half" idx="10"/>
          </p:nvPr>
        </p:nvSpPr>
        <p:spPr/>
        <p:txBody>
          <a:bodyPr/>
          <a:lstStyle/>
          <a:p>
            <a:fld id="{E134A3E9-9FAD-4F43-8DB5-684EB416FE7B}"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53</a:t>
            </a:fld>
            <a:endParaRPr lang="tr-TR"/>
          </a:p>
        </p:txBody>
      </p:sp>
    </p:spTree>
    <p:extLst>
      <p:ext uri="{BB962C8B-B14F-4D97-AF65-F5344CB8AC3E}">
        <p14:creationId xmlns:p14="http://schemas.microsoft.com/office/powerpoint/2010/main" val="1173253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dirty="0"/>
              <a:t>Risk analizi, stratejik kararlarda ele alınan değişkenle ilgili olan riskin kapsamlı olarak anlaşılmasını sağlayan yöntemlerin bütünüdür. </a:t>
            </a:r>
          </a:p>
        </p:txBody>
      </p:sp>
      <p:sp>
        <p:nvSpPr>
          <p:cNvPr id="4" name="Başlık 3"/>
          <p:cNvSpPr>
            <a:spLocks noGrp="1"/>
          </p:cNvSpPr>
          <p:nvPr>
            <p:ph type="title"/>
          </p:nvPr>
        </p:nvSpPr>
        <p:spPr/>
        <p:txBody>
          <a:bodyPr>
            <a:noAutofit/>
          </a:bodyPr>
          <a:lstStyle/>
          <a:p>
            <a:r>
              <a:rPr lang="tr-TR" sz="3200" b="1" dirty="0" smtClean="0"/>
              <a:t>RİSK ANALİZİ VE DEĞERLENDİRME / </a:t>
            </a:r>
            <a:r>
              <a:rPr lang="tr-TR" sz="3200" b="1" dirty="0"/>
              <a:t>Risk Analizi </a:t>
            </a:r>
          </a:p>
        </p:txBody>
      </p:sp>
      <p:sp>
        <p:nvSpPr>
          <p:cNvPr id="5" name="Veri Yer Tutucusu 4"/>
          <p:cNvSpPr>
            <a:spLocks noGrp="1"/>
          </p:cNvSpPr>
          <p:nvPr>
            <p:ph type="dt" sz="half" idx="10"/>
          </p:nvPr>
        </p:nvSpPr>
        <p:spPr/>
        <p:txBody>
          <a:bodyPr/>
          <a:lstStyle/>
          <a:p>
            <a:fld id="{3711E36A-55DD-4A6B-9469-6845E3A2122B}" type="datetime1">
              <a:rPr lang="tr-TR" smtClean="0"/>
              <a:t>15.04.2016</a:t>
            </a:fld>
            <a:endParaRPr lang="tr-TR"/>
          </a:p>
        </p:txBody>
      </p:sp>
      <p:sp>
        <p:nvSpPr>
          <p:cNvPr id="6" name="Altbilgi Yer Tutucusu 5"/>
          <p:cNvSpPr>
            <a:spLocks noGrp="1"/>
          </p:cNvSpPr>
          <p:nvPr>
            <p:ph type="ftr" sz="quarter" idx="11"/>
          </p:nvPr>
        </p:nvSpPr>
        <p:spPr/>
        <p:txBody>
          <a:bodyPr/>
          <a:lstStyle/>
          <a:p>
            <a:r>
              <a:rPr lang="tr-TR" smtClean="0"/>
              <a:t>GİRİŞİMCİ FİKRİ GELİŞTİRME / Öğr.Gör. Caner BULUT</a:t>
            </a:r>
            <a:endParaRPr lang="tr-TR"/>
          </a:p>
        </p:txBody>
      </p:sp>
      <p:sp>
        <p:nvSpPr>
          <p:cNvPr id="7" name="Slayt Numarası Yer Tutucusu 6"/>
          <p:cNvSpPr>
            <a:spLocks noGrp="1"/>
          </p:cNvSpPr>
          <p:nvPr>
            <p:ph type="sldNum" sz="quarter" idx="12"/>
          </p:nvPr>
        </p:nvSpPr>
        <p:spPr/>
        <p:txBody>
          <a:bodyPr/>
          <a:lstStyle/>
          <a:p>
            <a:fld id="{4BA24F25-BECF-462F-BA1A-C11391AE63D1}" type="slidenum">
              <a:rPr lang="tr-TR" smtClean="0"/>
              <a:t>54</a:t>
            </a:fld>
            <a:endParaRPr lang="tr-TR"/>
          </a:p>
        </p:txBody>
      </p:sp>
    </p:spTree>
    <p:extLst>
      <p:ext uri="{BB962C8B-B14F-4D97-AF65-F5344CB8AC3E}">
        <p14:creationId xmlns:p14="http://schemas.microsoft.com/office/powerpoint/2010/main" val="44734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RİSK ANALİZİ VE DEĞERLENDİRME / Risk Analizi </a:t>
            </a:r>
            <a:endParaRPr lang="tr-TR" sz="3200"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tr-TR" i="1" dirty="0"/>
              <a:t>Risk analiz yöntemlerinin özellikleri aşağıdaki gibi sıralanır: </a:t>
            </a:r>
          </a:p>
          <a:p>
            <a:pPr algn="just"/>
            <a:r>
              <a:rPr lang="tr-TR" dirty="0" smtClean="0"/>
              <a:t> </a:t>
            </a:r>
            <a:r>
              <a:rPr lang="tr-TR" dirty="0"/>
              <a:t>Risk ve belirsizlik ortamında karar verme </a:t>
            </a:r>
          </a:p>
          <a:p>
            <a:pPr algn="just"/>
            <a:r>
              <a:rPr lang="tr-TR" dirty="0" smtClean="0"/>
              <a:t> </a:t>
            </a:r>
            <a:r>
              <a:rPr lang="tr-TR" dirty="0"/>
              <a:t>En büyük beklenen değer ölçütü </a:t>
            </a:r>
          </a:p>
          <a:p>
            <a:pPr algn="just"/>
            <a:r>
              <a:rPr lang="tr-TR" dirty="0" smtClean="0"/>
              <a:t> </a:t>
            </a:r>
            <a:r>
              <a:rPr lang="tr-TR" dirty="0"/>
              <a:t>Etkin stratejiler-kayıtsızlık eğrileri ölçütü </a:t>
            </a:r>
          </a:p>
          <a:p>
            <a:pPr algn="just"/>
            <a:r>
              <a:rPr lang="tr-TR" dirty="0" smtClean="0"/>
              <a:t> </a:t>
            </a:r>
            <a:r>
              <a:rPr lang="tr-TR" dirty="0"/>
              <a:t>En büyük olasılık ölçütü </a:t>
            </a:r>
          </a:p>
          <a:p>
            <a:pPr algn="just"/>
            <a:r>
              <a:rPr lang="tr-TR" dirty="0" smtClean="0"/>
              <a:t> </a:t>
            </a:r>
            <a:r>
              <a:rPr lang="tr-TR" dirty="0"/>
              <a:t>Hırs düzeyi ölçütü </a:t>
            </a:r>
          </a:p>
          <a:p>
            <a:pPr algn="just"/>
            <a:r>
              <a:rPr lang="tr-TR" dirty="0" smtClean="0"/>
              <a:t> </a:t>
            </a:r>
            <a:r>
              <a:rPr lang="tr-TR" dirty="0"/>
              <a:t>Modern fayda yaklaşımı </a:t>
            </a:r>
          </a:p>
          <a:p>
            <a:pPr algn="just"/>
            <a:r>
              <a:rPr lang="tr-TR" dirty="0" smtClean="0"/>
              <a:t> </a:t>
            </a:r>
            <a:r>
              <a:rPr lang="tr-TR" dirty="0"/>
              <a:t>Riskten kaçan karar verici </a:t>
            </a:r>
          </a:p>
          <a:p>
            <a:pPr algn="just"/>
            <a:r>
              <a:rPr lang="tr-TR" dirty="0" smtClean="0"/>
              <a:t> </a:t>
            </a:r>
            <a:r>
              <a:rPr lang="tr-TR" dirty="0"/>
              <a:t>Riske giren karar verici </a:t>
            </a:r>
          </a:p>
          <a:p>
            <a:pPr algn="just"/>
            <a:r>
              <a:rPr lang="tr-TR" dirty="0" smtClean="0"/>
              <a:t> </a:t>
            </a:r>
            <a:r>
              <a:rPr lang="tr-TR" dirty="0"/>
              <a:t>Riske karşı kayıtsız karar verici </a:t>
            </a:r>
          </a:p>
        </p:txBody>
      </p:sp>
      <p:sp>
        <p:nvSpPr>
          <p:cNvPr id="4" name="Veri Yer Tutucusu 3"/>
          <p:cNvSpPr>
            <a:spLocks noGrp="1"/>
          </p:cNvSpPr>
          <p:nvPr>
            <p:ph type="dt" sz="half" idx="10"/>
          </p:nvPr>
        </p:nvSpPr>
        <p:spPr/>
        <p:txBody>
          <a:bodyPr/>
          <a:lstStyle/>
          <a:p>
            <a:fld id="{21993A22-A514-4FB1-AB66-B5C6674AE5A4}" type="datetime1">
              <a:rPr lang="tr-TR" smtClean="0"/>
              <a:t>15.04.2016</a:t>
            </a:fld>
            <a:endParaRPr lang="tr-TR"/>
          </a:p>
        </p:txBody>
      </p:sp>
      <p:sp>
        <p:nvSpPr>
          <p:cNvPr id="5" name="Altbilgi Yer Tutucusu 4"/>
          <p:cNvSpPr>
            <a:spLocks noGrp="1"/>
          </p:cNvSpPr>
          <p:nvPr>
            <p:ph type="ftr" sz="quarter" idx="11"/>
          </p:nvPr>
        </p:nvSpPr>
        <p:spPr/>
        <p:txBody>
          <a:bodyPr/>
          <a:lstStyle/>
          <a:p>
            <a:r>
              <a:rPr lang="tr-TR" smtClean="0"/>
              <a:t>GİRİŞİMCİ FİKRİ GELİŞTİRME / Öğr.Gör. Caner BULUT</a:t>
            </a:r>
            <a:endParaRPr lang="tr-TR"/>
          </a:p>
        </p:txBody>
      </p:sp>
      <p:sp>
        <p:nvSpPr>
          <p:cNvPr id="6" name="Slayt Numarası Yer Tutucusu 5"/>
          <p:cNvSpPr>
            <a:spLocks noGrp="1"/>
          </p:cNvSpPr>
          <p:nvPr>
            <p:ph type="sldNum" sz="quarter" idx="12"/>
          </p:nvPr>
        </p:nvSpPr>
        <p:spPr/>
        <p:txBody>
          <a:bodyPr/>
          <a:lstStyle/>
          <a:p>
            <a:fld id="{4BA24F25-BECF-462F-BA1A-C11391AE63D1}" type="slidenum">
              <a:rPr lang="tr-TR" smtClean="0"/>
              <a:t>55</a:t>
            </a:fld>
            <a:endParaRPr lang="tr-TR"/>
          </a:p>
        </p:txBody>
      </p:sp>
    </p:spTree>
    <p:extLst>
      <p:ext uri="{BB962C8B-B14F-4D97-AF65-F5344CB8AC3E}">
        <p14:creationId xmlns:p14="http://schemas.microsoft.com/office/powerpoint/2010/main" val="2209099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95536" y="274638"/>
            <a:ext cx="8291264" cy="1210146"/>
          </a:xfrm>
        </p:spPr>
        <p:txBody>
          <a:bodyPr>
            <a:normAutofit/>
          </a:bodyPr>
          <a:lstStyle/>
          <a:p>
            <a:r>
              <a:rPr lang="tr-TR" sz="3200" b="1" dirty="0" smtClean="0"/>
              <a:t>PAZARLAMA PLANI / </a:t>
            </a:r>
            <a:r>
              <a:rPr lang="es-ES" sz="3200" b="1" dirty="0" smtClean="0"/>
              <a:t>Piyasa Kavramı ve Pazar Tanımı </a:t>
            </a:r>
            <a:endParaRPr lang="tr-TR" sz="3200" dirty="0"/>
          </a:p>
        </p:txBody>
      </p:sp>
      <p:sp>
        <p:nvSpPr>
          <p:cNvPr id="5" name="İçerik Yer Tutucusu 4"/>
          <p:cNvSpPr>
            <a:spLocks noGrp="1"/>
          </p:cNvSpPr>
          <p:nvPr>
            <p:ph sz="half" idx="1"/>
          </p:nvPr>
        </p:nvSpPr>
        <p:spPr/>
        <p:txBody>
          <a:bodyPr/>
          <a:lstStyle/>
          <a:p>
            <a:pPr marL="0" indent="0" algn="just">
              <a:buNone/>
            </a:pPr>
            <a:endParaRPr lang="tr-TR" dirty="0" smtClean="0"/>
          </a:p>
          <a:p>
            <a:pPr marL="0" indent="0" algn="just">
              <a:buNone/>
            </a:pPr>
            <a:endParaRPr lang="tr-TR" dirty="0"/>
          </a:p>
          <a:p>
            <a:pPr marL="0" indent="0" algn="just">
              <a:buNone/>
            </a:pPr>
            <a:r>
              <a:rPr lang="tr-TR" dirty="0" smtClean="0"/>
              <a:t>Girişimciler</a:t>
            </a:r>
            <a:r>
              <a:rPr lang="tr-TR" dirty="0"/>
              <a:t>, yaratıcı ve yenilikçi bir yapıya sahiptirler.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5815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5058737" y="5661248"/>
            <a:ext cx="3761735" cy="369332"/>
          </a:xfrm>
          <a:prstGeom prst="rect">
            <a:avLst/>
          </a:prstGeom>
        </p:spPr>
        <p:txBody>
          <a:bodyPr wrap="none">
            <a:spAutoFit/>
          </a:bodyPr>
          <a:lstStyle/>
          <a:p>
            <a:r>
              <a:rPr lang="tr-TR" b="1" dirty="0"/>
              <a:t>İş fikri sizi bulmaz, siz ona rastlarsınız </a:t>
            </a:r>
            <a:endParaRPr lang="tr-TR" dirty="0"/>
          </a:p>
        </p:txBody>
      </p:sp>
      <p:sp>
        <p:nvSpPr>
          <p:cNvPr id="8" name="Veri Yer Tutucusu 7"/>
          <p:cNvSpPr>
            <a:spLocks noGrp="1"/>
          </p:cNvSpPr>
          <p:nvPr>
            <p:ph type="dt" sz="half" idx="10"/>
          </p:nvPr>
        </p:nvSpPr>
        <p:spPr/>
        <p:txBody>
          <a:bodyPr/>
          <a:lstStyle/>
          <a:p>
            <a:fld id="{2E15C57E-C875-4E30-86FE-ABB1664CE0BF}" type="datetime1">
              <a:rPr lang="tr-TR" smtClean="0"/>
              <a:t>15.04.2016</a:t>
            </a:fld>
            <a:endParaRPr lang="tr-TR"/>
          </a:p>
        </p:txBody>
      </p:sp>
      <p:sp>
        <p:nvSpPr>
          <p:cNvPr id="9" name="Altbilgi Yer Tutucusu 8"/>
          <p:cNvSpPr>
            <a:spLocks noGrp="1"/>
          </p:cNvSpPr>
          <p:nvPr>
            <p:ph type="ftr" sz="quarter" idx="11"/>
          </p:nvPr>
        </p:nvSpPr>
        <p:spPr/>
        <p:txBody>
          <a:bodyPr/>
          <a:lstStyle/>
          <a:p>
            <a:r>
              <a:rPr lang="tr-TR" smtClean="0"/>
              <a:t>GİRİŞİMCİ FİKRİ GELİŞTİRME / Öğr.Gör. Caner BULUT</a:t>
            </a:r>
            <a:endParaRPr lang="tr-TR"/>
          </a:p>
        </p:txBody>
      </p:sp>
      <p:sp>
        <p:nvSpPr>
          <p:cNvPr id="10" name="Slayt Numarası Yer Tutucusu 9"/>
          <p:cNvSpPr>
            <a:spLocks noGrp="1"/>
          </p:cNvSpPr>
          <p:nvPr>
            <p:ph type="sldNum" sz="quarter" idx="12"/>
          </p:nvPr>
        </p:nvSpPr>
        <p:spPr/>
        <p:txBody>
          <a:bodyPr/>
          <a:lstStyle/>
          <a:p>
            <a:fld id="{4BA24F25-BECF-462F-BA1A-C11391AE63D1}" type="slidenum">
              <a:rPr lang="tr-TR" smtClean="0"/>
              <a:t>6</a:t>
            </a:fld>
            <a:endParaRPr lang="tr-TR"/>
          </a:p>
        </p:txBody>
      </p:sp>
    </p:spTree>
    <p:extLst>
      <p:ext uri="{BB962C8B-B14F-4D97-AF65-F5344CB8AC3E}">
        <p14:creationId xmlns:p14="http://schemas.microsoft.com/office/powerpoint/2010/main" val="62548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PAZARLAMA PLANI / Hedef </a:t>
            </a:r>
            <a:r>
              <a:rPr lang="tr-TR" sz="3200" b="1" dirty="0"/>
              <a:t>Pazar Belirleme </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dirty="0"/>
              <a:t>Girişimciler, yapacakları pazar araştırmaları ile müşterilerin mevcut ihtiyaçlarını ve bu ihtiyaçların var olan yatırım veya ürünlerle yeterince karşılanıp karşılanmadığını tespit etmelidir. Bu tespit; iş olanağının bulunması, ihtiyaç duyulan bir alanda yatırımın hiç olmaması gibi mevcut ürün veya hizmetin müşteri ihtiyaçlarını yeterince tatmin edememesi de olabilir</a:t>
            </a:r>
          </a:p>
        </p:txBody>
      </p:sp>
      <p:sp>
        <p:nvSpPr>
          <p:cNvPr id="6" name="Veri Yer Tutucusu 5"/>
          <p:cNvSpPr>
            <a:spLocks noGrp="1"/>
          </p:cNvSpPr>
          <p:nvPr>
            <p:ph type="dt" sz="half" idx="10"/>
          </p:nvPr>
        </p:nvSpPr>
        <p:spPr/>
        <p:txBody>
          <a:bodyPr/>
          <a:lstStyle/>
          <a:p>
            <a:fld id="{F8299CD5-8F67-4A71-96F0-738408840390}"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7</a:t>
            </a:fld>
            <a:endParaRPr lang="tr-TR"/>
          </a:p>
        </p:txBody>
      </p:sp>
    </p:spTree>
    <p:extLst>
      <p:ext uri="{BB962C8B-B14F-4D97-AF65-F5344CB8AC3E}">
        <p14:creationId xmlns:p14="http://schemas.microsoft.com/office/powerpoint/2010/main" val="133704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PAZARLAMA PLANI /</a:t>
            </a:r>
            <a:r>
              <a:rPr lang="tr-TR" sz="3200" b="1" dirty="0"/>
              <a:t> Markalaşma ve İmaj </a:t>
            </a:r>
            <a:endParaRPr lang="tr-TR" sz="3200" dirty="0"/>
          </a:p>
        </p:txBody>
      </p:sp>
      <p:sp>
        <p:nvSpPr>
          <p:cNvPr id="4" name="İçerik Yer Tutucusu 3"/>
          <p:cNvSpPr>
            <a:spLocks noGrp="1"/>
          </p:cNvSpPr>
          <p:nvPr>
            <p:ph sz="half" idx="1"/>
          </p:nvPr>
        </p:nvSpPr>
        <p:spPr/>
        <p:txBody>
          <a:bodyPr/>
          <a:lstStyle/>
          <a:p>
            <a:endParaRPr lang="tr-TR" dirty="0"/>
          </a:p>
          <a:p>
            <a:r>
              <a:rPr lang="tr-TR" b="1" dirty="0"/>
              <a:t>Markalaşma </a:t>
            </a:r>
            <a:endParaRPr lang="tr-TR" dirty="0"/>
          </a:p>
          <a:p>
            <a:r>
              <a:rPr lang="tr-TR" b="1" dirty="0" smtClean="0"/>
              <a:t>Marka </a:t>
            </a:r>
            <a:endParaRPr lang="tr-TR" dirty="0"/>
          </a:p>
          <a:p>
            <a:r>
              <a:rPr lang="tr-TR" b="1" dirty="0" smtClean="0"/>
              <a:t>İmaj</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388843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4644008" y="5733256"/>
            <a:ext cx="3888432" cy="369332"/>
          </a:xfrm>
          <a:prstGeom prst="rect">
            <a:avLst/>
          </a:prstGeom>
        </p:spPr>
        <p:txBody>
          <a:bodyPr wrap="square">
            <a:spAutoFit/>
          </a:bodyPr>
          <a:lstStyle/>
          <a:p>
            <a:r>
              <a:rPr lang="tr-TR" b="1" dirty="0"/>
              <a:t>Bir marka yerine çoklu marka kullanımı </a:t>
            </a:r>
            <a:endParaRPr lang="tr-TR" dirty="0"/>
          </a:p>
        </p:txBody>
      </p:sp>
      <p:sp>
        <p:nvSpPr>
          <p:cNvPr id="7" name="Veri Yer Tutucusu 6"/>
          <p:cNvSpPr>
            <a:spLocks noGrp="1"/>
          </p:cNvSpPr>
          <p:nvPr>
            <p:ph type="dt" sz="half" idx="10"/>
          </p:nvPr>
        </p:nvSpPr>
        <p:spPr/>
        <p:txBody>
          <a:bodyPr/>
          <a:lstStyle/>
          <a:p>
            <a:fld id="{B1BC866B-72CC-453F-A020-9DAB0072CE8F}" type="datetime1">
              <a:rPr lang="tr-TR" smtClean="0"/>
              <a:t>15.04.2016</a:t>
            </a:fld>
            <a:endParaRPr lang="tr-TR"/>
          </a:p>
        </p:txBody>
      </p:sp>
      <p:sp>
        <p:nvSpPr>
          <p:cNvPr id="8" name="Altbilgi Yer Tutucusu 7"/>
          <p:cNvSpPr>
            <a:spLocks noGrp="1"/>
          </p:cNvSpPr>
          <p:nvPr>
            <p:ph type="ftr" sz="quarter" idx="11"/>
          </p:nvPr>
        </p:nvSpPr>
        <p:spPr/>
        <p:txBody>
          <a:bodyPr/>
          <a:lstStyle/>
          <a:p>
            <a:r>
              <a:rPr lang="tr-TR" smtClean="0"/>
              <a:t>GİRİŞİMCİ FİKRİ GELİŞTİRME / Öğr.Gör. Caner BULUT</a:t>
            </a:r>
            <a:endParaRPr lang="tr-TR"/>
          </a:p>
        </p:txBody>
      </p:sp>
      <p:sp>
        <p:nvSpPr>
          <p:cNvPr id="9" name="Slayt Numarası Yer Tutucusu 8"/>
          <p:cNvSpPr>
            <a:spLocks noGrp="1"/>
          </p:cNvSpPr>
          <p:nvPr>
            <p:ph type="sldNum" sz="quarter" idx="12"/>
          </p:nvPr>
        </p:nvSpPr>
        <p:spPr/>
        <p:txBody>
          <a:bodyPr/>
          <a:lstStyle/>
          <a:p>
            <a:fld id="{4BA24F25-BECF-462F-BA1A-C11391AE63D1}" type="slidenum">
              <a:rPr lang="tr-TR" smtClean="0"/>
              <a:t>8</a:t>
            </a:fld>
            <a:endParaRPr lang="tr-TR"/>
          </a:p>
        </p:txBody>
      </p:sp>
    </p:spTree>
    <p:extLst>
      <p:ext uri="{BB962C8B-B14F-4D97-AF65-F5344CB8AC3E}">
        <p14:creationId xmlns:p14="http://schemas.microsoft.com/office/powerpoint/2010/main" val="3834274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PAZARLAMA PLANI / Reklam </a:t>
            </a:r>
            <a:r>
              <a:rPr lang="tr-TR" sz="3200" b="1" dirty="0"/>
              <a:t>Stratejileri Belirleme</a:t>
            </a:r>
            <a:endParaRPr lang="tr-TR" sz="3200" dirty="0"/>
          </a:p>
        </p:txBody>
      </p:sp>
      <p:sp>
        <p:nvSpPr>
          <p:cNvPr id="5" name="İçerik Yer Tutucusu 4"/>
          <p:cNvSpPr>
            <a:spLocks noGrp="1"/>
          </p:cNvSpPr>
          <p:nvPr>
            <p:ph idx="1"/>
          </p:nvPr>
        </p:nvSpPr>
        <p:spPr/>
        <p:txBody>
          <a:bodyPr>
            <a:normAutofit/>
          </a:bodyPr>
          <a:lstStyle/>
          <a:p>
            <a:pPr marL="0" indent="0" algn="just">
              <a:buNone/>
            </a:pPr>
            <a:r>
              <a:rPr lang="tr-TR" sz="2800" b="1" dirty="0"/>
              <a:t>Strateji, </a:t>
            </a:r>
            <a:r>
              <a:rPr lang="tr-TR" sz="2800" dirty="0"/>
              <a:t>pazar fırsatlarına göre işletmenin kaynaklarını belirlenen bir amaca veya amaçlara doğru harekete geçirilebilmesi olarak tanımlanmaktadır. Bu anlamda reklam stratejisi; reklamın amacına ulaşması için ürün, tüketici ve rekabet bilgisini doğru bir iletişim düzenlemesi ile uygun bir şekle dönüştürmek olarak tanımlanabilir.</a:t>
            </a:r>
          </a:p>
        </p:txBody>
      </p:sp>
      <p:sp>
        <p:nvSpPr>
          <p:cNvPr id="6" name="Veri Yer Tutucusu 5"/>
          <p:cNvSpPr>
            <a:spLocks noGrp="1"/>
          </p:cNvSpPr>
          <p:nvPr>
            <p:ph type="dt" sz="half" idx="10"/>
          </p:nvPr>
        </p:nvSpPr>
        <p:spPr/>
        <p:txBody>
          <a:bodyPr/>
          <a:lstStyle/>
          <a:p>
            <a:fld id="{A1EE1720-7342-4583-AE79-0E9E71A3E5AC}" type="datetime1">
              <a:rPr lang="tr-TR" smtClean="0"/>
              <a:t>15.04.2016</a:t>
            </a:fld>
            <a:endParaRPr lang="tr-TR"/>
          </a:p>
        </p:txBody>
      </p:sp>
      <p:sp>
        <p:nvSpPr>
          <p:cNvPr id="7" name="Altbilgi Yer Tutucusu 6"/>
          <p:cNvSpPr>
            <a:spLocks noGrp="1"/>
          </p:cNvSpPr>
          <p:nvPr>
            <p:ph type="ftr" sz="quarter" idx="11"/>
          </p:nvPr>
        </p:nvSpPr>
        <p:spPr/>
        <p:txBody>
          <a:bodyPr/>
          <a:lstStyle/>
          <a:p>
            <a:r>
              <a:rPr lang="tr-TR" smtClean="0"/>
              <a:t>GİRİŞİMCİ FİKRİ GELİŞTİRME / Öğr.Gör. Caner BULUT</a:t>
            </a:r>
            <a:endParaRPr lang="tr-TR"/>
          </a:p>
        </p:txBody>
      </p:sp>
      <p:sp>
        <p:nvSpPr>
          <p:cNvPr id="8" name="Slayt Numarası Yer Tutucusu 7"/>
          <p:cNvSpPr>
            <a:spLocks noGrp="1"/>
          </p:cNvSpPr>
          <p:nvPr>
            <p:ph type="sldNum" sz="quarter" idx="12"/>
          </p:nvPr>
        </p:nvSpPr>
        <p:spPr/>
        <p:txBody>
          <a:bodyPr/>
          <a:lstStyle/>
          <a:p>
            <a:fld id="{4BA24F25-BECF-462F-BA1A-C11391AE63D1}" type="slidenum">
              <a:rPr lang="tr-TR" smtClean="0"/>
              <a:t>9</a:t>
            </a:fld>
            <a:endParaRPr lang="tr-TR"/>
          </a:p>
        </p:txBody>
      </p:sp>
    </p:spTree>
    <p:extLst>
      <p:ext uri="{BB962C8B-B14F-4D97-AF65-F5344CB8AC3E}">
        <p14:creationId xmlns:p14="http://schemas.microsoft.com/office/powerpoint/2010/main" val="24766912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2582</Words>
  <Application>Microsoft Office PowerPoint</Application>
  <PresentationFormat>Ekran Gösterisi (4:3)</PresentationFormat>
  <Paragraphs>411</Paragraphs>
  <Slides>55</Slides>
  <Notes>1</Notes>
  <HiddenSlides>0</HiddenSlides>
  <MMClips>0</MMClips>
  <ScaleCrop>false</ScaleCrop>
  <HeadingPairs>
    <vt:vector size="4" baseType="variant">
      <vt:variant>
        <vt:lpstr>Tema</vt:lpstr>
      </vt:variant>
      <vt:variant>
        <vt:i4>2</vt:i4>
      </vt:variant>
      <vt:variant>
        <vt:lpstr>Slayt Başlıkları</vt:lpstr>
      </vt:variant>
      <vt:variant>
        <vt:i4>55</vt:i4>
      </vt:variant>
    </vt:vector>
  </HeadingPairs>
  <TitlesOfParts>
    <vt:vector size="57" baseType="lpstr">
      <vt:lpstr>Ofis Teması</vt:lpstr>
      <vt:lpstr>Üst Düzey</vt:lpstr>
      <vt:lpstr>      Bu proje Avrupa Birliği ve Türkiye Cumhuriyeti tarafından finanse edilmektedir. </vt:lpstr>
      <vt:lpstr>  GİRİŞİMCİ FİKRİ GELİŞTİRME </vt:lpstr>
      <vt:lpstr>1. PAZARLAMA PLANI </vt:lpstr>
      <vt:lpstr>PAZARLAMA PLANI / Piyasa Kavramı ve Pazar Tanımı  </vt:lpstr>
      <vt:lpstr>PAZARLAMA PLANI / Pazarın ve Çevrenin Durumunun Analizi </vt:lpstr>
      <vt:lpstr>PAZARLAMA PLANI / Piyasa Kavramı ve Pazar Tanımı </vt:lpstr>
      <vt:lpstr>PAZARLAMA PLANI / Hedef Pazar Belirleme </vt:lpstr>
      <vt:lpstr>PAZARLAMA PLANI / Markalaşma ve İmaj </vt:lpstr>
      <vt:lpstr>PAZARLAMA PLANI / Reklam Stratejileri Belirleme</vt:lpstr>
      <vt:lpstr>PAZARLAMA PLANI / Reklam Stratejileri Belirleme</vt:lpstr>
      <vt:lpstr>PAZARLAMA PLANI / Reklam Stratejileri Belirleme</vt:lpstr>
      <vt:lpstr>PAZARLAMA PLANI / Rakipleri Analiz Etme </vt:lpstr>
      <vt:lpstr>PAZARLAMA PLANI / Pazarlama Maliyetlerini Hesaplama</vt:lpstr>
      <vt:lpstr>PAZARLAMA PLANI / Pazarlama Maliyetlerini Hesaplama</vt:lpstr>
      <vt:lpstr>2.ÜRETİM/HİZMET PLANI </vt:lpstr>
      <vt:lpstr>2.ÜRETİM/HİZMET PLANI </vt:lpstr>
      <vt:lpstr>2.ÜRETİM/HİZMET PLANI </vt:lpstr>
      <vt:lpstr>2.ÜRETİM/HİZMET PLANI </vt:lpstr>
      <vt:lpstr>2.ÜRETİM/HİZMET PLANI / Üretim Süreçleri ve İş Analizleri </vt:lpstr>
      <vt:lpstr>2.ÜRETİM/HİZMET PLANI / Üretim Süreçleri ve İş Analizleri </vt:lpstr>
      <vt:lpstr>2.ÜRETİM/HİZMET PLANI / Üretim Süreçleri ve İş Analizleri </vt:lpstr>
      <vt:lpstr>2.ÜRETİM/HİZMET PLANI / Üretim Süreçleri ve İş Analizleri </vt:lpstr>
      <vt:lpstr>2.ÜRETİM/HİZMET PLANI / Ürün ve Hizmetlerin Yapılabilirliğinin Analizi </vt:lpstr>
      <vt:lpstr>ÜRETİM/HİZMET PLANI   Kuruluş Yerinin Seçimi</vt:lpstr>
      <vt:lpstr>ÜRETİM/HİZMET PLANI   Kuruluş Yerinin Seçimi</vt:lpstr>
      <vt:lpstr>ÜRETİM/HİZMET PLANI   Kuruluş Yerinin Seçimi</vt:lpstr>
      <vt:lpstr>ÜRETİM/HİZMET PLANI / Üretim İçin Gerekli Makine, Ekipman, İş Yeri Tedarik Etme Yolları ve Maliyetleri </vt:lpstr>
      <vt:lpstr>ÜRETİM/HİZMET PLANI / Üretim İçin Gerekli Makine, Ekipman, İş Yeri Tedarik Etme Yolları ve Maliyetleri </vt:lpstr>
      <vt:lpstr>ÜRETİM/HİZMET PLANI / Kalite Standartları ve Kalite Geliştirme</vt:lpstr>
      <vt:lpstr>ÜRETİM/HİZMET PLANI / Fikri Sınai Mülki Haklar</vt:lpstr>
      <vt:lpstr>3.YÖNETİM VE ORGANİZASYON PLANI</vt:lpstr>
      <vt:lpstr>YÖNETİM VE ORGANİZASYON PLANI / Organizasyon Şeması </vt:lpstr>
      <vt:lpstr>YÖNETİM VE ORGANİZASYON PLANI / Organizasyon Şeması </vt:lpstr>
      <vt:lpstr>YÖNETİM VE ORGANİZASYON PLANI / Görev Tanımlarını Hazırlama </vt:lpstr>
      <vt:lpstr>YÖNETİM VE ORGANİZASYON PLANI / Görev Tanımlarını Hazırlama </vt:lpstr>
      <vt:lpstr>YÖNETİM VE ORGANİZASYON PLANI / Öz Geçmiş Hazırlama </vt:lpstr>
      <vt:lpstr>YÖNETİM VE ORGANİZASYON PLANI / İş Hukukunun Temel Kavramları ve İlkeleri </vt:lpstr>
      <vt:lpstr>4. FİNANSAL PLAN </vt:lpstr>
      <vt:lpstr>FİNANSAL PLAN  / Finansal Okuryazarlık </vt:lpstr>
      <vt:lpstr>FİNANSAL PLAN  / Finansal Okuryazarlık </vt:lpstr>
      <vt:lpstr>FİNANSAL PLAN  / Girişimin Finansman İhtiyacı </vt:lpstr>
      <vt:lpstr>FİNANSAL PLAN  / Borç Öz Sermaye Bileşimi (Finansal Yapı)</vt:lpstr>
      <vt:lpstr>FİNANSAL PLAN  / Borç Öz Sermaye Bileşimi (Finansal Yapı)</vt:lpstr>
      <vt:lpstr>FİNANSAL PLAN  / Finansman Kaynakları </vt:lpstr>
      <vt:lpstr>FİNANSAL PLAN  / Finansman Kaynakları </vt:lpstr>
      <vt:lpstr>FİNANSAL PLAN  / Çalışma Sermayesi Yönetimi </vt:lpstr>
      <vt:lpstr>FİNANSAL PLAN  / Çalışma Sermayesi Yönetimi </vt:lpstr>
      <vt:lpstr>FİNANSAL PLAN  / Çalışma Sermayesi Yönetimi </vt:lpstr>
      <vt:lpstr>FİNANSAL PLAN  / Satışları Tahmin Etme</vt:lpstr>
      <vt:lpstr>FİNANSAL PLAN  / Başa Baş Noktası</vt:lpstr>
      <vt:lpstr>FİNANSAL PLAN  / Kârlılık Hesaplamaları</vt:lpstr>
      <vt:lpstr>5. RİSK ANALİZİ VE DEĞERLENDİRME</vt:lpstr>
      <vt:lpstr>RİSK ANALİZİ VE DEĞERLENDİRME / Senaryo Analizi</vt:lpstr>
      <vt:lpstr>RİSK ANALİZİ VE DEĞERLENDİRME / Risk Analizi </vt:lpstr>
      <vt:lpstr>RİSK ANALİZİ VE DEĞERLENDİRME / Risk Analizi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GELİŞİM</dc:title>
  <dc:creator>Caner</dc:creator>
  <cp:lastModifiedBy>Bilal Keskin</cp:lastModifiedBy>
  <cp:revision>49</cp:revision>
  <dcterms:created xsi:type="dcterms:W3CDTF">2016-03-17T09:56:17Z</dcterms:created>
  <dcterms:modified xsi:type="dcterms:W3CDTF">2016-04-15T14:03:54Z</dcterms:modified>
</cp:coreProperties>
</file>